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98" r:id="rId3"/>
    <p:sldId id="264" r:id="rId4"/>
    <p:sldId id="295" r:id="rId5"/>
    <p:sldId id="265" r:id="rId6"/>
    <p:sldId id="289" r:id="rId7"/>
    <p:sldId id="266" r:id="rId8"/>
    <p:sldId id="267" r:id="rId9"/>
    <p:sldId id="292" r:id="rId10"/>
    <p:sldId id="304" r:id="rId11"/>
    <p:sldId id="305" r:id="rId12"/>
    <p:sldId id="293" r:id="rId13"/>
    <p:sldId id="296" r:id="rId14"/>
    <p:sldId id="306" r:id="rId15"/>
    <p:sldId id="307" r:id="rId16"/>
    <p:sldId id="308" r:id="rId17"/>
    <p:sldId id="309" r:id="rId18"/>
    <p:sldId id="310" r:id="rId19"/>
    <p:sldId id="314" r:id="rId20"/>
    <p:sldId id="311" r:id="rId21"/>
    <p:sldId id="312" r:id="rId22"/>
    <p:sldId id="313" r:id="rId23"/>
    <p:sldId id="300" r:id="rId24"/>
    <p:sldId id="301" r:id="rId25"/>
    <p:sldId id="290" r:id="rId26"/>
    <p:sldId id="302" r:id="rId27"/>
    <p:sldId id="30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93F2"/>
    <a:srgbClr val="564B7D"/>
    <a:srgbClr val="5F5F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2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DC1BFE-6A8E-4199-B6A8-D3646412C9EB}" type="datetimeFigureOut">
              <a:rPr lang="en-US" smtClean="0"/>
              <a:pPr/>
              <a:t>3/30/2010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2B0029-E475-4B44-9436-7420C81B15C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Brief history:</a:t>
            </a:r>
          </a:p>
          <a:p>
            <a:r>
              <a:rPr lang="en-US" dirty="0" smtClean="0"/>
              <a:t>Ireland had been occupied by the English</a:t>
            </a:r>
            <a:r>
              <a:rPr lang="en-US" baseline="0" dirty="0" smtClean="0"/>
              <a:t> since the 1200s, and was officially annexed in 1800. Because land was taken from the native Irish for English and Scottish settlers, and the religion of most native Irish, Catholicism, was </a:t>
            </a:r>
            <a:r>
              <a:rPr lang="en-US" baseline="0" dirty="0" err="1" smtClean="0"/>
              <a:t>surpressed</a:t>
            </a:r>
            <a:r>
              <a:rPr lang="en-US" baseline="0" dirty="0" smtClean="0"/>
              <a:t>, there were repeated uprisings and revolts against the English throughout the centuries. By </a:t>
            </a:r>
            <a:r>
              <a:rPr lang="en-US" baseline="0" dirty="0" err="1" smtClean="0"/>
              <a:t>Yeats’s</a:t>
            </a:r>
            <a:r>
              <a:rPr lang="en-US" baseline="0" dirty="0" smtClean="0"/>
              <a:t> time, even many Irish who were Protestant descendants of English heritage (like Yeats) sought Ireland’s independence from England.</a:t>
            </a:r>
            <a:endParaRPr lang="en-US" dirty="0"/>
          </a:p>
        </p:txBody>
      </p:sp>
      <p:sp>
        <p:nvSpPr>
          <p:cNvPr id="4" name="Slide Number Placeholder 3"/>
          <p:cNvSpPr>
            <a:spLocks noGrp="1"/>
          </p:cNvSpPr>
          <p:nvPr>
            <p:ph type="sldNum" sz="quarter" idx="10"/>
          </p:nvPr>
        </p:nvSpPr>
        <p:spPr/>
        <p:txBody>
          <a:bodyPr/>
          <a:lstStyle/>
          <a:p>
            <a:fld id="{692B0029-E475-4B44-9436-7420C81B15CD}" type="slidenum">
              <a:rPr lang="en-US" smtClean="0"/>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Brief history:</a:t>
            </a:r>
          </a:p>
          <a:p>
            <a:r>
              <a:rPr lang="en-US" dirty="0" smtClean="0"/>
              <a:t>Ireland had been occupied by the English</a:t>
            </a:r>
            <a:r>
              <a:rPr lang="en-US" baseline="0" dirty="0" smtClean="0"/>
              <a:t> since the 1200s, and was officially annexed in 1800. Because land was taken from the native Irish for English and Scottish settlers, and the religion of most native Irish, Catholicism, was </a:t>
            </a:r>
            <a:r>
              <a:rPr lang="en-US" baseline="0" dirty="0" err="1" smtClean="0"/>
              <a:t>surpressed</a:t>
            </a:r>
            <a:r>
              <a:rPr lang="en-US" baseline="0" dirty="0" smtClean="0"/>
              <a:t>, there were repeated uprisings and revolts against the English throughout the centuries. By </a:t>
            </a:r>
            <a:r>
              <a:rPr lang="en-US" baseline="0" dirty="0" err="1" smtClean="0"/>
              <a:t>Yeats’s</a:t>
            </a:r>
            <a:r>
              <a:rPr lang="en-US" baseline="0" dirty="0" smtClean="0"/>
              <a:t> time, even many Irish who were Protestant descendants of English heritage (like Yeats) sought Ireland’s independence from England.</a:t>
            </a:r>
            <a:endParaRPr lang="en-US" dirty="0"/>
          </a:p>
        </p:txBody>
      </p:sp>
      <p:sp>
        <p:nvSpPr>
          <p:cNvPr id="4" name="Slide Number Placeholder 3"/>
          <p:cNvSpPr>
            <a:spLocks noGrp="1"/>
          </p:cNvSpPr>
          <p:nvPr>
            <p:ph type="sldNum" sz="quarter" idx="10"/>
          </p:nvPr>
        </p:nvSpPr>
        <p:spPr/>
        <p:txBody>
          <a:bodyPr/>
          <a:lstStyle/>
          <a:p>
            <a:fld id="{692B0029-E475-4B44-9436-7420C81B15CD}"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Brief history:</a:t>
            </a:r>
          </a:p>
          <a:p>
            <a:r>
              <a:rPr lang="en-US" dirty="0" smtClean="0"/>
              <a:t>Ireland had been occupied by the English</a:t>
            </a:r>
            <a:r>
              <a:rPr lang="en-US" baseline="0" dirty="0" smtClean="0"/>
              <a:t> since the 1200s, and was officially annexed in 1800. Because land was taken from the native Irish for English and Scottish settlers, and the religion of most native Irish, Catholicism, was </a:t>
            </a:r>
            <a:r>
              <a:rPr lang="en-US" baseline="0" dirty="0" err="1" smtClean="0"/>
              <a:t>surpressed</a:t>
            </a:r>
            <a:r>
              <a:rPr lang="en-US" baseline="0" dirty="0" smtClean="0"/>
              <a:t>, there were repeated uprisings and revolts against the English throughout the centuries. By </a:t>
            </a:r>
            <a:r>
              <a:rPr lang="en-US" baseline="0" dirty="0" err="1" smtClean="0"/>
              <a:t>Yeats’s</a:t>
            </a:r>
            <a:r>
              <a:rPr lang="en-US" baseline="0" dirty="0" smtClean="0"/>
              <a:t> time, even many Irish who were Protestant descendants of English heritage (like Yeats) sought Ireland’s independence from England.</a:t>
            </a:r>
            <a:endParaRPr lang="en-US" dirty="0"/>
          </a:p>
        </p:txBody>
      </p:sp>
      <p:sp>
        <p:nvSpPr>
          <p:cNvPr id="4" name="Slide Number Placeholder 3"/>
          <p:cNvSpPr>
            <a:spLocks noGrp="1"/>
          </p:cNvSpPr>
          <p:nvPr>
            <p:ph type="sldNum" sz="quarter" idx="10"/>
          </p:nvPr>
        </p:nvSpPr>
        <p:spPr/>
        <p:txBody>
          <a:bodyPr/>
          <a:lstStyle/>
          <a:p>
            <a:fld id="{692B0029-E475-4B44-9436-7420C81B15CD}" type="slidenum">
              <a:rPr lang="en-US" smtClean="0"/>
              <a:pPr/>
              <a:t>25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72B9FF-9A25-4067-9592-40E72BB2272F}" type="datetimeFigureOut">
              <a:rPr lang="en-US" smtClean="0"/>
              <a:pPr/>
              <a:t>3/30/2010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C72B31-7199-460E-971E-9A6FB6D9B68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72B9FF-9A25-4067-9592-40E72BB2272F}" type="datetimeFigureOut">
              <a:rPr lang="en-US" smtClean="0"/>
              <a:pPr/>
              <a:t>3/30/2010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C72B31-7199-460E-971E-9A6FB6D9B68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72B9FF-9A25-4067-9592-40E72BB2272F}" type="datetimeFigureOut">
              <a:rPr lang="en-US" smtClean="0"/>
              <a:pPr/>
              <a:t>3/30/2010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C72B31-7199-460E-971E-9A6FB6D9B68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72B9FF-9A25-4067-9592-40E72BB2272F}" type="datetimeFigureOut">
              <a:rPr lang="en-US" smtClean="0"/>
              <a:pPr/>
              <a:t>3/30/2010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C72B31-7199-460E-971E-9A6FB6D9B68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72B9FF-9A25-4067-9592-40E72BB2272F}" type="datetimeFigureOut">
              <a:rPr lang="en-US" smtClean="0"/>
              <a:pPr/>
              <a:t>3/30/2010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C72B31-7199-460E-971E-9A6FB6D9B68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72B9FF-9A25-4067-9592-40E72BB2272F}" type="datetimeFigureOut">
              <a:rPr lang="en-US" smtClean="0"/>
              <a:pPr/>
              <a:t>3/30/2010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C72B31-7199-460E-971E-9A6FB6D9B68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72B9FF-9A25-4067-9592-40E72BB2272F}" type="datetimeFigureOut">
              <a:rPr lang="en-US" smtClean="0"/>
              <a:pPr/>
              <a:t>3/30/2010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C72B31-7199-460E-971E-9A6FB6D9B68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72B9FF-9A25-4067-9592-40E72BB2272F}" type="datetimeFigureOut">
              <a:rPr lang="en-US" smtClean="0"/>
              <a:pPr/>
              <a:t>3/30/2010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C72B31-7199-460E-971E-9A6FB6D9B68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2B9FF-9A25-4067-9592-40E72BB2272F}" type="datetimeFigureOut">
              <a:rPr lang="en-US" smtClean="0"/>
              <a:pPr/>
              <a:t>3/30/2010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C72B31-7199-460E-971E-9A6FB6D9B68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72B9FF-9A25-4067-9592-40E72BB2272F}" type="datetimeFigureOut">
              <a:rPr lang="en-US" smtClean="0"/>
              <a:pPr/>
              <a:t>3/30/2010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C72B31-7199-460E-971E-9A6FB6D9B68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72B9FF-9A25-4067-9592-40E72BB2272F}" type="datetimeFigureOut">
              <a:rPr lang="en-US" smtClean="0"/>
              <a:pPr/>
              <a:t>3/30/2010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C72B31-7199-460E-971E-9A6FB6D9B68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2B9FF-9A25-4067-9592-40E72BB2272F}" type="datetimeFigureOut">
              <a:rPr lang="en-US" smtClean="0"/>
              <a:pPr/>
              <a:t>3/30/2010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C72B31-7199-460E-971E-9A6FB6D9B68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www.yeatsvision.com/GreatYear.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atch-heroes.net/videos/VideoS3E1.html" TargetMode="External"/><Relationship Id="rId2" Type="http://schemas.openxmlformats.org/officeDocument/2006/relationships/hyperlink" Target="http://www.cucirca.com/2008/09/23/heroes-season-3-episode-1-the-second-comin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youtube.com/watch?v=os2Z_Ekg-d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atch-films-online.com/2009/06/house-md-season-1-episode-6-the-socratic-metho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bugbog.com/english_speaking_countries/united_kingdom/travel_uk.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90601"/>
            <a:ext cx="7696200" cy="2609850"/>
          </a:xfrm>
          <a:ln>
            <a:noFill/>
          </a:ln>
        </p:spPr>
        <p:txBody>
          <a:bodyPr>
            <a:noAutofit/>
          </a:bodyPr>
          <a:lstStyle/>
          <a:p>
            <a:r>
              <a:rPr lang="en-US" sz="9600" b="1" dirty="0" smtClean="0">
                <a:solidFill>
                  <a:schemeClr val="accent6">
                    <a:lumMod val="50000"/>
                  </a:schemeClr>
                </a:solidFill>
              </a:rPr>
              <a:t>William Butler Yeats</a:t>
            </a:r>
            <a:br>
              <a:rPr lang="en-US" sz="9600" b="1" dirty="0" smtClean="0">
                <a:solidFill>
                  <a:schemeClr val="accent6">
                    <a:lumMod val="50000"/>
                  </a:schemeClr>
                </a:solidFill>
              </a:rPr>
            </a:br>
            <a:r>
              <a:rPr lang="en-US" sz="4800" b="1" dirty="0" smtClean="0">
                <a:solidFill>
                  <a:schemeClr val="accent6">
                    <a:lumMod val="50000"/>
                  </a:schemeClr>
                </a:solidFill>
              </a:rPr>
              <a:t>(1865-1939)</a:t>
            </a:r>
            <a:endParaRPr lang="en-US" sz="4800" b="1" dirty="0">
              <a:solidFill>
                <a:schemeClr val="accent6">
                  <a:lumMod val="50000"/>
                </a:schemeClr>
              </a:solidFill>
            </a:endParaRPr>
          </a:p>
        </p:txBody>
      </p:sp>
      <p:sp>
        <p:nvSpPr>
          <p:cNvPr id="3" name="Subtitle 2"/>
          <p:cNvSpPr>
            <a:spLocks noGrp="1"/>
          </p:cNvSpPr>
          <p:nvPr>
            <p:ph type="subTitle" idx="1"/>
          </p:nvPr>
        </p:nvSpPr>
        <p:spPr>
          <a:xfrm>
            <a:off x="1371600" y="4648200"/>
            <a:ext cx="6400800" cy="1752600"/>
          </a:xfrm>
        </p:spPr>
        <p:txBody>
          <a:bodyPr/>
          <a:lstStyle/>
          <a:p>
            <a:endParaRPr lang="en-US" i="1" dirty="0">
              <a:solidFill>
                <a:schemeClr val="accent6">
                  <a:lumMod val="50000"/>
                </a:schemeClr>
              </a:solidFill>
            </a:endParaRPr>
          </a:p>
        </p:txBody>
      </p:sp>
      <p:pic>
        <p:nvPicPr>
          <p:cNvPr id="4" name="Picture 3" descr="yeats2-sized.jpg"/>
          <p:cNvPicPr>
            <a:picLocks noChangeAspect="1"/>
          </p:cNvPicPr>
          <p:nvPr/>
        </p:nvPicPr>
        <p:blipFill>
          <a:blip r:embed="rId2" cstate="print"/>
          <a:stretch>
            <a:fillRect/>
          </a:stretch>
        </p:blipFill>
        <p:spPr>
          <a:xfrm>
            <a:off x="6553200" y="2057400"/>
            <a:ext cx="1847850" cy="2743200"/>
          </a:xfrm>
          <a:prstGeom prst="rect">
            <a:avLst/>
          </a:prstGeom>
        </p:spPr>
      </p:pic>
      <p:pic>
        <p:nvPicPr>
          <p:cNvPr id="5" name="Picture 4" descr="golden_dawn.jpg"/>
          <p:cNvPicPr>
            <a:picLocks noChangeAspect="1"/>
          </p:cNvPicPr>
          <p:nvPr/>
        </p:nvPicPr>
        <p:blipFill>
          <a:blip r:embed="rId3" cstate="print"/>
          <a:stretch>
            <a:fillRect/>
          </a:stretch>
        </p:blipFill>
        <p:spPr>
          <a:xfrm>
            <a:off x="685800" y="1905000"/>
            <a:ext cx="1905000" cy="3098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William Butler Yeats</a:t>
            </a:r>
            <a:br>
              <a:rPr lang="en-US" b="1" dirty="0" smtClean="0">
                <a:solidFill>
                  <a:schemeClr val="bg1"/>
                </a:solidFill>
              </a:rPr>
            </a:br>
            <a:r>
              <a:rPr lang="en-US" b="1" i="1" dirty="0" smtClean="0">
                <a:solidFill>
                  <a:schemeClr val="bg1"/>
                </a:solidFill>
              </a:rPr>
              <a:t>A Vision</a:t>
            </a:r>
            <a:endParaRPr lang="en-US" b="1" i="1" dirty="0">
              <a:solidFill>
                <a:schemeClr val="bg1"/>
              </a:solidFill>
            </a:endParaRPr>
          </a:p>
        </p:txBody>
      </p:sp>
      <p:sp>
        <p:nvSpPr>
          <p:cNvPr id="5" name="Content Placeholder 4"/>
          <p:cNvSpPr>
            <a:spLocks noGrp="1"/>
          </p:cNvSpPr>
          <p:nvPr>
            <p:ph idx="1"/>
          </p:nvPr>
        </p:nvSpPr>
        <p:spPr>
          <a:xfrm>
            <a:off x="2971800" y="1676400"/>
            <a:ext cx="5943600" cy="4830763"/>
          </a:xfrm>
        </p:spPr>
        <p:txBody>
          <a:bodyPr>
            <a:normAutofit fontScale="92500" lnSpcReduction="10000"/>
          </a:bodyPr>
          <a:lstStyle/>
          <a:p>
            <a:r>
              <a:rPr lang="en-US" dirty="0" smtClean="0">
                <a:solidFill>
                  <a:schemeClr val="bg1"/>
                </a:solidFill>
              </a:rPr>
              <a:t>Yeats worked on this philosophical/spiritual treatise  from 1917-1931.</a:t>
            </a:r>
          </a:p>
          <a:p>
            <a:r>
              <a:rPr lang="en-US" dirty="0" smtClean="0">
                <a:solidFill>
                  <a:schemeClr val="bg1"/>
                </a:solidFill>
              </a:rPr>
              <a:t>He was aided by his wife, George.</a:t>
            </a:r>
          </a:p>
          <a:p>
            <a:r>
              <a:rPr lang="en-US" dirty="0" smtClean="0">
                <a:solidFill>
                  <a:schemeClr val="bg1"/>
                </a:solidFill>
              </a:rPr>
              <a:t>George would enter a trance state in which she would contact spiritual entities. Yeats would pose questions, and George/the spirits would answer via automatic writing.</a:t>
            </a:r>
          </a:p>
          <a:p>
            <a:pPr>
              <a:buNone/>
            </a:pPr>
            <a:endParaRPr lang="en-US" dirty="0">
              <a:solidFill>
                <a:schemeClr val="bg1"/>
              </a:solidFill>
            </a:endParaRPr>
          </a:p>
        </p:txBody>
      </p:sp>
      <p:pic>
        <p:nvPicPr>
          <p:cNvPr id="8195" name="Picture 3"/>
          <p:cNvPicPr>
            <a:picLocks noChangeAspect="1" noChangeArrowheads="1"/>
          </p:cNvPicPr>
          <p:nvPr/>
        </p:nvPicPr>
        <p:blipFill>
          <a:blip r:embed="rId2" cstate="print"/>
          <a:srcRect/>
          <a:stretch>
            <a:fillRect/>
          </a:stretch>
        </p:blipFill>
        <p:spPr bwMode="auto">
          <a:xfrm>
            <a:off x="381000" y="1905000"/>
            <a:ext cx="2456597"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William Butler Yeats</a:t>
            </a:r>
            <a:br>
              <a:rPr lang="en-US" b="1" dirty="0" smtClean="0">
                <a:solidFill>
                  <a:schemeClr val="bg1"/>
                </a:solidFill>
              </a:rPr>
            </a:br>
            <a:r>
              <a:rPr lang="en-US" b="1" i="1" dirty="0" smtClean="0">
                <a:solidFill>
                  <a:schemeClr val="bg1"/>
                </a:solidFill>
              </a:rPr>
              <a:t>A Vision</a:t>
            </a:r>
            <a:endParaRPr lang="en-US" b="1" i="1" dirty="0">
              <a:solidFill>
                <a:schemeClr val="bg1"/>
              </a:solidFill>
            </a:endParaRPr>
          </a:p>
        </p:txBody>
      </p:sp>
      <p:sp>
        <p:nvSpPr>
          <p:cNvPr id="5" name="Content Placeholder 4"/>
          <p:cNvSpPr>
            <a:spLocks noGrp="1"/>
          </p:cNvSpPr>
          <p:nvPr>
            <p:ph idx="1"/>
          </p:nvPr>
        </p:nvSpPr>
        <p:spPr>
          <a:xfrm>
            <a:off x="381000" y="1646237"/>
            <a:ext cx="8534400" cy="5211763"/>
          </a:xfrm>
        </p:spPr>
        <p:txBody>
          <a:bodyPr>
            <a:normAutofit/>
          </a:bodyPr>
          <a:lstStyle/>
          <a:p>
            <a:r>
              <a:rPr lang="en-US" sz="2800" dirty="0" smtClean="0">
                <a:solidFill>
                  <a:schemeClr val="bg1"/>
                </a:solidFill>
              </a:rPr>
              <a:t>Gyres—cycles of history that both oppose and create each other. Illustrated by overlapping, spiraling cones.</a:t>
            </a:r>
          </a:p>
          <a:p>
            <a:endParaRPr lang="en-US" sz="2800" dirty="0">
              <a:solidFill>
                <a:schemeClr val="bg1"/>
              </a:solidFill>
            </a:endParaRPr>
          </a:p>
          <a:p>
            <a:endParaRPr lang="en-US" sz="2800" dirty="0" smtClean="0">
              <a:solidFill>
                <a:schemeClr val="bg1"/>
              </a:solidFill>
            </a:endParaRPr>
          </a:p>
          <a:p>
            <a:endParaRPr lang="en-US" sz="2800" dirty="0">
              <a:solidFill>
                <a:schemeClr val="bg1"/>
              </a:solidFill>
            </a:endParaRPr>
          </a:p>
          <a:p>
            <a:pPr>
              <a:buNone/>
            </a:pPr>
            <a:endParaRPr lang="en-US" sz="2800" dirty="0">
              <a:solidFill>
                <a:schemeClr val="bg1"/>
              </a:solidFill>
            </a:endParaRPr>
          </a:p>
          <a:p>
            <a:r>
              <a:rPr lang="en-US" sz="2800" dirty="0" smtClean="0">
                <a:solidFill>
                  <a:schemeClr val="tx1">
                    <a:lumMod val="65000"/>
                  </a:schemeClr>
                </a:solidFill>
              </a:rPr>
              <a:t>Example: the Pre-Christian, polytheistic era lead to the monotheistic, Christian era (which, according to this philosophy, is now giving way to another era).</a:t>
            </a:r>
          </a:p>
          <a:p>
            <a:pPr>
              <a:buNone/>
            </a:pPr>
            <a:endParaRPr lang="en-US" sz="2800" dirty="0" smtClean="0">
              <a:solidFill>
                <a:schemeClr val="tx1">
                  <a:lumMod val="65000"/>
                </a:schemeClr>
              </a:solidFill>
            </a:endParaRPr>
          </a:p>
          <a:p>
            <a:r>
              <a:rPr lang="en-US" sz="1400" dirty="0" smtClean="0">
                <a:solidFill>
                  <a:schemeClr val="tx1">
                    <a:lumMod val="65000"/>
                  </a:schemeClr>
                </a:solidFill>
              </a:rPr>
              <a:t>More information: </a:t>
            </a:r>
            <a:r>
              <a:rPr lang="en-US" sz="1400" dirty="0" smtClean="0">
                <a:solidFill>
                  <a:schemeClr val="tx1">
                    <a:lumMod val="65000"/>
                  </a:schemeClr>
                </a:solidFill>
                <a:hlinkClick r:id="rId2"/>
              </a:rPr>
              <a:t>http://www.yeatsvision.com/GreatYear.html</a:t>
            </a:r>
            <a:endParaRPr lang="en-US" sz="1400" dirty="0">
              <a:solidFill>
                <a:schemeClr val="tx1">
                  <a:lumMod val="65000"/>
                </a:schemeClr>
              </a:solidFill>
            </a:endParaRPr>
          </a:p>
        </p:txBody>
      </p:sp>
      <p:pic>
        <p:nvPicPr>
          <p:cNvPr id="6" name="Picture 5" descr="gyre.gif"/>
          <p:cNvPicPr>
            <a:picLocks noChangeAspect="1"/>
          </p:cNvPicPr>
          <p:nvPr/>
        </p:nvPicPr>
        <p:blipFill>
          <a:blip r:embed="rId3" cstate="print"/>
          <a:stretch>
            <a:fillRect/>
          </a:stretch>
        </p:blipFill>
        <p:spPr>
          <a:xfrm>
            <a:off x="2438400" y="2590800"/>
            <a:ext cx="3810000" cy="2286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chemeClr val="bg1"/>
                </a:solidFill>
              </a:rPr>
              <a:t>William Butler Yeats</a:t>
            </a:r>
            <a:endParaRPr lang="en-US" dirty="0">
              <a:solidFill>
                <a:schemeClr val="bg1"/>
              </a:solidFill>
            </a:endParaRPr>
          </a:p>
        </p:txBody>
      </p:sp>
      <p:sp>
        <p:nvSpPr>
          <p:cNvPr id="3" name="Content Placeholder 2"/>
          <p:cNvSpPr>
            <a:spLocks noGrp="1"/>
          </p:cNvSpPr>
          <p:nvPr>
            <p:ph idx="1"/>
          </p:nvPr>
        </p:nvSpPr>
        <p:spPr>
          <a:xfrm>
            <a:off x="5105400" y="1676400"/>
            <a:ext cx="3657600" cy="5257800"/>
          </a:xfrm>
        </p:spPr>
        <p:txBody>
          <a:bodyPr/>
          <a:lstStyle/>
          <a:p>
            <a:r>
              <a:rPr lang="en-US" dirty="0" smtClean="0">
                <a:solidFill>
                  <a:schemeClr val="bg1"/>
                </a:solidFill>
              </a:rPr>
              <a:t>Died in 1939 at the age of 73.</a:t>
            </a:r>
            <a:endParaRPr lang="en-US" dirty="0">
              <a:solidFill>
                <a:schemeClr val="bg1"/>
              </a:solidFill>
            </a:endParaRPr>
          </a:p>
        </p:txBody>
      </p:sp>
      <p:pic>
        <p:nvPicPr>
          <p:cNvPr id="3074" name="Picture 2"/>
          <p:cNvPicPr>
            <a:picLocks noChangeAspect="1" noChangeArrowheads="1"/>
          </p:cNvPicPr>
          <p:nvPr/>
        </p:nvPicPr>
        <p:blipFill>
          <a:blip r:embed="rId2" cstate="print"/>
          <a:srcRect/>
          <a:stretch>
            <a:fillRect/>
          </a:stretch>
        </p:blipFill>
        <p:spPr bwMode="auto">
          <a:xfrm>
            <a:off x="609600" y="1143000"/>
            <a:ext cx="4286250"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chemeClr val="bg1"/>
                </a:solidFill>
              </a:rPr>
              <a:t>William Butler Yeats</a:t>
            </a:r>
            <a:endParaRPr lang="en-US" dirty="0">
              <a:solidFill>
                <a:schemeClr val="bg1"/>
              </a:solidFill>
            </a:endParaRPr>
          </a:p>
        </p:txBody>
      </p:sp>
      <p:sp>
        <p:nvSpPr>
          <p:cNvPr id="3" name="Content Placeholder 2"/>
          <p:cNvSpPr>
            <a:spLocks noGrp="1"/>
          </p:cNvSpPr>
          <p:nvPr>
            <p:ph idx="1"/>
          </p:nvPr>
        </p:nvSpPr>
        <p:spPr>
          <a:xfrm>
            <a:off x="838200" y="1143000"/>
            <a:ext cx="7315200" cy="5257800"/>
          </a:xfrm>
        </p:spPr>
        <p:txBody>
          <a:bodyPr/>
          <a:lstStyle/>
          <a:p>
            <a:pPr algn="ctr">
              <a:buNone/>
            </a:pPr>
            <a:r>
              <a:rPr lang="en-US" dirty="0" smtClean="0">
                <a:solidFill>
                  <a:schemeClr val="bg1"/>
                </a:solidFill>
              </a:rPr>
              <a:t>Major Themes</a:t>
            </a:r>
          </a:p>
          <a:p>
            <a:r>
              <a:rPr lang="en-US" dirty="0" smtClean="0">
                <a:solidFill>
                  <a:schemeClr val="bg1"/>
                </a:solidFill>
              </a:rPr>
              <a:t>Ireland</a:t>
            </a:r>
          </a:p>
          <a:p>
            <a:r>
              <a:rPr lang="en-US" dirty="0" smtClean="0">
                <a:solidFill>
                  <a:schemeClr val="bg1"/>
                </a:solidFill>
              </a:rPr>
              <a:t>Love/longing</a:t>
            </a:r>
          </a:p>
          <a:p>
            <a:r>
              <a:rPr lang="en-US" dirty="0" smtClean="0">
                <a:solidFill>
                  <a:schemeClr val="bg1"/>
                </a:solidFill>
              </a:rPr>
              <a:t>Time/aging</a:t>
            </a:r>
          </a:p>
          <a:p>
            <a:r>
              <a:rPr lang="en-US" dirty="0" smtClean="0">
                <a:solidFill>
                  <a:schemeClr val="bg1"/>
                </a:solidFill>
              </a:rPr>
              <a:t>Poetry/art/creativity/inspiration</a:t>
            </a:r>
          </a:p>
          <a:p>
            <a:r>
              <a:rPr lang="en-US" dirty="0" smtClean="0">
                <a:solidFill>
                  <a:schemeClr val="bg1"/>
                </a:solidFill>
              </a:rPr>
              <a:t>Spirituality/Religion/the occult</a:t>
            </a:r>
            <a:endParaRPr lang="en-US" dirty="0" smtClean="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William Butler Yeats</a:t>
            </a:r>
            <a:br>
              <a:rPr lang="en-US" b="1" dirty="0" smtClean="0">
                <a:solidFill>
                  <a:schemeClr val="bg1"/>
                </a:solidFill>
              </a:rPr>
            </a:br>
            <a:endParaRPr lang="en-US" b="1" i="1" dirty="0">
              <a:solidFill>
                <a:schemeClr val="bg1"/>
              </a:solidFill>
            </a:endParaRPr>
          </a:p>
        </p:txBody>
      </p:sp>
      <p:sp>
        <p:nvSpPr>
          <p:cNvPr id="5" name="Content Placeholder 4"/>
          <p:cNvSpPr>
            <a:spLocks noGrp="1"/>
          </p:cNvSpPr>
          <p:nvPr>
            <p:ph idx="1"/>
          </p:nvPr>
        </p:nvSpPr>
        <p:spPr>
          <a:xfrm>
            <a:off x="1219200" y="1447800"/>
            <a:ext cx="9448800" cy="6202363"/>
          </a:xfrm>
        </p:spPr>
        <p:txBody>
          <a:bodyPr>
            <a:normAutofit/>
          </a:bodyPr>
          <a:lstStyle/>
          <a:p>
            <a:pPr>
              <a:buNone/>
            </a:pPr>
            <a:endParaRPr lang="en-US" sz="2800" dirty="0" smtClean="0">
              <a:solidFill>
                <a:schemeClr val="bg1"/>
              </a:solidFill>
            </a:endParaRPr>
          </a:p>
          <a:p>
            <a:r>
              <a:rPr lang="en-US" sz="4000" dirty="0" smtClean="0">
                <a:solidFill>
                  <a:schemeClr val="bg1"/>
                </a:solidFill>
              </a:rPr>
              <a:t>“No Second Troy” (1916)</a:t>
            </a:r>
            <a:endParaRPr lang="en-US" sz="4000" dirty="0">
              <a:solidFill>
                <a:schemeClr val="bg1"/>
              </a:solidFill>
            </a:endParaRPr>
          </a:p>
          <a:p>
            <a:r>
              <a:rPr lang="en-US" sz="4000" dirty="0" smtClean="0">
                <a:solidFill>
                  <a:schemeClr val="bg1"/>
                </a:solidFill>
              </a:rPr>
              <a:t>“The Second Coming” (1921)</a:t>
            </a:r>
          </a:p>
          <a:p>
            <a:r>
              <a:rPr lang="en-US" sz="4000" dirty="0" smtClean="0">
                <a:solidFill>
                  <a:schemeClr val="bg1"/>
                </a:solidFill>
              </a:rPr>
              <a:t>“Leda and the Swan” (1928)</a:t>
            </a:r>
          </a:p>
          <a:p>
            <a:endParaRPr lang="en-US" sz="2800" dirty="0" smtClean="0">
              <a:solidFill>
                <a:schemeClr val="bg1"/>
              </a:solidFill>
            </a:endParaRPr>
          </a:p>
          <a:p>
            <a:endParaRPr lang="en-US" sz="2800" dirty="0">
              <a:solidFill>
                <a:schemeClr val="bg1"/>
              </a:solidFill>
            </a:endParaRPr>
          </a:p>
          <a:p>
            <a:pPr>
              <a:buNone/>
            </a:pPr>
            <a:endParaRPr lang="en-US" sz="2800" dirty="0" smtClean="0">
              <a:solidFill>
                <a:schemeClr val="tx1">
                  <a:lumMod val="6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b="1" dirty="0" smtClean="0">
                <a:solidFill>
                  <a:schemeClr val="bg1"/>
                </a:solidFill>
              </a:rPr>
              <a:t/>
            </a:r>
            <a:br>
              <a:rPr lang="en-US" b="1" dirty="0" smtClean="0">
                <a:solidFill>
                  <a:schemeClr val="bg1"/>
                </a:solidFill>
              </a:rPr>
            </a:br>
            <a:r>
              <a:rPr lang="en-US" dirty="0" smtClean="0">
                <a:solidFill>
                  <a:schemeClr val="bg1"/>
                </a:solidFill>
              </a:rPr>
              <a:t>The fall of Troy, the founding of Rome</a:t>
            </a:r>
            <a:br>
              <a:rPr lang="en-US" dirty="0" smtClean="0">
                <a:solidFill>
                  <a:schemeClr val="bg1"/>
                </a:solidFill>
              </a:rPr>
            </a:br>
            <a:endParaRPr lang="en-US" b="1" dirty="0">
              <a:solidFill>
                <a:schemeClr val="bg1"/>
              </a:solidFill>
            </a:endParaRPr>
          </a:p>
        </p:txBody>
      </p:sp>
      <p:sp>
        <p:nvSpPr>
          <p:cNvPr id="5" name="Content Placeholder 4"/>
          <p:cNvSpPr>
            <a:spLocks noGrp="1"/>
          </p:cNvSpPr>
          <p:nvPr>
            <p:ph idx="1"/>
          </p:nvPr>
        </p:nvSpPr>
        <p:spPr>
          <a:xfrm>
            <a:off x="381000" y="1295400"/>
            <a:ext cx="8316739" cy="5229430"/>
          </a:xfrm>
        </p:spPr>
        <p:txBody>
          <a:bodyPr>
            <a:normAutofit/>
          </a:bodyPr>
          <a:lstStyle/>
          <a:p>
            <a:pPr algn="ctr">
              <a:buNone/>
            </a:pPr>
            <a:endParaRPr lang="en-US" sz="2800" dirty="0">
              <a:solidFill>
                <a:schemeClr val="bg1"/>
              </a:solidFill>
            </a:endParaRPr>
          </a:p>
          <a:p>
            <a:pPr>
              <a:buNone/>
            </a:pPr>
            <a:r>
              <a:rPr lang="en-US" sz="2800" dirty="0" smtClean="0">
                <a:solidFill>
                  <a:schemeClr val="bg1"/>
                </a:solidFill>
              </a:rPr>
              <a:t>Zeus                        +                     Leda                     </a:t>
            </a:r>
            <a:endParaRPr lang="en-US" sz="2800" dirty="0">
              <a:solidFill>
                <a:schemeClr val="bg1"/>
              </a:solidFill>
            </a:endParaRPr>
          </a:p>
          <a:p>
            <a:pPr>
              <a:buNone/>
            </a:pPr>
            <a:r>
              <a:rPr lang="en-US" sz="1600" dirty="0" smtClean="0">
                <a:solidFill>
                  <a:schemeClr val="bg1"/>
                </a:solidFill>
              </a:rPr>
              <a:t>(in the form of a swan)</a:t>
            </a:r>
          </a:p>
          <a:p>
            <a:pPr>
              <a:buNone/>
            </a:pPr>
            <a:r>
              <a:rPr lang="en-US" sz="2800" dirty="0" smtClean="0">
                <a:solidFill>
                  <a:schemeClr val="bg1"/>
                </a:solidFill>
              </a:rPr>
              <a:t>                       Helen + </a:t>
            </a:r>
            <a:r>
              <a:rPr lang="en-US" sz="2000" dirty="0" smtClean="0">
                <a:solidFill>
                  <a:schemeClr val="bg1"/>
                </a:solidFill>
              </a:rPr>
              <a:t>Menelaus     Agamemnon </a:t>
            </a:r>
            <a:r>
              <a:rPr lang="en-US" sz="2800" dirty="0" smtClean="0">
                <a:solidFill>
                  <a:schemeClr val="bg1"/>
                </a:solidFill>
              </a:rPr>
              <a:t>+ Clytemnestra</a:t>
            </a:r>
          </a:p>
          <a:p>
            <a:pPr>
              <a:buNone/>
            </a:pPr>
            <a:r>
              <a:rPr lang="en-US" sz="1600" dirty="0" smtClean="0">
                <a:solidFill>
                  <a:schemeClr val="bg1"/>
                </a:solidFill>
              </a:rPr>
              <a:t>                                                                (Greek King)  (Menelaus’ brother)         (kills Agamemnon)</a:t>
            </a:r>
          </a:p>
          <a:p>
            <a:pPr>
              <a:buNone/>
            </a:pPr>
            <a:r>
              <a:rPr lang="en-US" sz="1600" dirty="0" smtClean="0">
                <a:solidFill>
                  <a:schemeClr val="bg1"/>
                </a:solidFill>
              </a:rPr>
              <a:t>                      runs away with</a:t>
            </a:r>
          </a:p>
          <a:p>
            <a:pPr>
              <a:buNone/>
            </a:pPr>
            <a:r>
              <a:rPr lang="en-US" sz="1600" dirty="0" smtClean="0">
                <a:solidFill>
                  <a:schemeClr val="bg1"/>
                </a:solidFill>
              </a:rPr>
              <a:t>                                                                                                               </a:t>
            </a:r>
            <a:r>
              <a:rPr lang="en-US" sz="2800" dirty="0" smtClean="0">
                <a:solidFill>
                  <a:schemeClr val="bg1"/>
                </a:solidFill>
              </a:rPr>
              <a:t>Iphigenia</a:t>
            </a:r>
            <a:endParaRPr lang="en-US" sz="1600" dirty="0" smtClean="0">
              <a:solidFill>
                <a:schemeClr val="bg1"/>
              </a:solidFill>
            </a:endParaRPr>
          </a:p>
          <a:p>
            <a:pPr>
              <a:buNone/>
            </a:pPr>
            <a:r>
              <a:rPr lang="en-US" sz="1600" dirty="0">
                <a:solidFill>
                  <a:schemeClr val="bg1"/>
                </a:solidFill>
              </a:rPr>
              <a:t> </a:t>
            </a:r>
            <a:r>
              <a:rPr lang="en-US" sz="1600" dirty="0" smtClean="0">
                <a:solidFill>
                  <a:schemeClr val="bg1"/>
                </a:solidFill>
              </a:rPr>
              <a:t>                                                                                        (sacrificed by Agamemnon for success at war)</a:t>
            </a:r>
            <a:endParaRPr lang="en-US" sz="1600" dirty="0">
              <a:solidFill>
                <a:schemeClr val="bg1"/>
              </a:solidFill>
            </a:endParaRPr>
          </a:p>
          <a:p>
            <a:pPr>
              <a:buNone/>
            </a:pPr>
            <a:r>
              <a:rPr lang="en-US" sz="2800" dirty="0" smtClean="0">
                <a:solidFill>
                  <a:schemeClr val="tx1">
                    <a:lumMod val="65000"/>
                  </a:schemeClr>
                </a:solidFill>
              </a:rPr>
              <a:t>Paris of Troy</a:t>
            </a:r>
          </a:p>
          <a:p>
            <a:pPr>
              <a:buNone/>
            </a:pPr>
            <a:r>
              <a:rPr lang="en-US" sz="1800" dirty="0" smtClean="0">
                <a:solidFill>
                  <a:schemeClr val="tx1">
                    <a:lumMod val="65000"/>
                  </a:schemeClr>
                </a:solidFill>
              </a:rPr>
              <a:t>(starting the Trojan War)</a:t>
            </a:r>
            <a:endParaRPr lang="en-US" sz="1800" dirty="0">
              <a:solidFill>
                <a:schemeClr val="tx1">
                  <a:lumMod val="65000"/>
                </a:schemeClr>
              </a:solidFill>
            </a:endParaRPr>
          </a:p>
          <a:p>
            <a:pPr>
              <a:buNone/>
            </a:pPr>
            <a:r>
              <a:rPr lang="en-US" sz="2800" dirty="0" smtClean="0">
                <a:solidFill>
                  <a:schemeClr val="tx1">
                    <a:lumMod val="65000"/>
                  </a:schemeClr>
                </a:solidFill>
              </a:rPr>
              <a:t>              </a:t>
            </a:r>
            <a:r>
              <a:rPr lang="en-US" sz="1600" dirty="0" smtClean="0">
                <a:solidFill>
                  <a:schemeClr val="bg1"/>
                </a:solidFill>
              </a:rPr>
              <a:t> resulting in                               </a:t>
            </a:r>
            <a:r>
              <a:rPr lang="en-US" sz="2800" dirty="0" err="1" smtClean="0">
                <a:solidFill>
                  <a:schemeClr val="tx1">
                    <a:lumMod val="65000"/>
                  </a:schemeClr>
                </a:solidFill>
              </a:rPr>
              <a:t>Aegeus</a:t>
            </a:r>
            <a:r>
              <a:rPr lang="en-US" sz="2800" dirty="0" smtClean="0">
                <a:solidFill>
                  <a:schemeClr val="tx1">
                    <a:lumMod val="65000"/>
                  </a:schemeClr>
                </a:solidFill>
              </a:rPr>
              <a:t> </a:t>
            </a:r>
          </a:p>
          <a:p>
            <a:pPr>
              <a:buNone/>
            </a:pPr>
            <a:r>
              <a:rPr lang="en-US" sz="1800" dirty="0" smtClean="0">
                <a:solidFill>
                  <a:schemeClr val="tx1">
                    <a:lumMod val="65000"/>
                  </a:schemeClr>
                </a:solidFill>
              </a:rPr>
              <a:t>                                           (Trojan Prince, escaping to Italy and founding Rome)</a:t>
            </a:r>
          </a:p>
        </p:txBody>
      </p:sp>
      <p:sp>
        <p:nvSpPr>
          <p:cNvPr id="4" name="Curved Down Arrow 3"/>
          <p:cNvSpPr/>
          <p:nvPr/>
        </p:nvSpPr>
        <p:spPr>
          <a:xfrm rot="4985001" flipH="1">
            <a:off x="7926580" y="3507002"/>
            <a:ext cx="1071412" cy="338813"/>
          </a:xfrm>
          <a:prstGeom prst="curvedDownArrow">
            <a:avLst>
              <a:gd name="adj1" fmla="val 0"/>
              <a:gd name="adj2" fmla="val 50000"/>
              <a:gd name="adj3" fmla="val 40348"/>
            </a:avLst>
          </a:prstGeom>
          <a:solidFill>
            <a:schemeClr val="accent4">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Left Brace 5"/>
          <p:cNvSpPr/>
          <p:nvPr/>
        </p:nvSpPr>
        <p:spPr>
          <a:xfrm rot="5400000">
            <a:off x="4686300" y="162129"/>
            <a:ext cx="457200" cy="4648200"/>
          </a:xfrm>
          <a:prstGeom prst="leftBrace">
            <a:avLst>
              <a:gd name="adj1" fmla="val 8333"/>
              <a:gd name="adj2" fmla="val 88604"/>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7" name="Left Brace 6"/>
          <p:cNvSpPr/>
          <p:nvPr/>
        </p:nvSpPr>
        <p:spPr>
          <a:xfrm rot="5400000" flipV="1">
            <a:off x="6019800" y="3324429"/>
            <a:ext cx="609600" cy="152400"/>
          </a:xfrm>
          <a:prstGeom prst="leftBrace">
            <a:avLst>
              <a:gd name="adj1" fmla="val 65504"/>
              <a:gd name="adj2" fmla="val 48932"/>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8" name="Curved Down Arrow 7"/>
          <p:cNvSpPr/>
          <p:nvPr/>
        </p:nvSpPr>
        <p:spPr>
          <a:xfrm rot="13386218" flipH="1">
            <a:off x="1240402" y="5761156"/>
            <a:ext cx="1466864" cy="461489"/>
          </a:xfrm>
          <a:prstGeom prst="curvedDownArrow">
            <a:avLst>
              <a:gd name="adj1" fmla="val 0"/>
              <a:gd name="adj2" fmla="val 50000"/>
              <a:gd name="adj3" fmla="val 40348"/>
            </a:avLst>
          </a:prstGeom>
          <a:solidFill>
            <a:schemeClr val="accent4">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Down Arrow 8"/>
          <p:cNvSpPr/>
          <p:nvPr/>
        </p:nvSpPr>
        <p:spPr>
          <a:xfrm rot="17903462" flipH="1">
            <a:off x="552141" y="3509851"/>
            <a:ext cx="1833862" cy="443056"/>
          </a:xfrm>
          <a:prstGeom prst="curvedDownArrow">
            <a:avLst>
              <a:gd name="adj1" fmla="val 0"/>
              <a:gd name="adj2" fmla="val 50000"/>
              <a:gd name="adj3" fmla="val 40348"/>
            </a:avLst>
          </a:prstGeom>
          <a:solidFill>
            <a:schemeClr val="accent4">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7620000" y="3657600"/>
            <a:ext cx="873444" cy="307777"/>
          </a:xfrm>
          <a:prstGeom prst="rect">
            <a:avLst/>
          </a:prstGeom>
        </p:spPr>
        <p:txBody>
          <a:bodyPr wrap="none">
            <a:spAutoFit/>
          </a:bodyPr>
          <a:lstStyle/>
          <a:p>
            <a:r>
              <a:rPr lang="en-US" sz="1400" dirty="0" smtClean="0">
                <a:solidFill>
                  <a:schemeClr val="bg1"/>
                </a:solidFill>
              </a:rPr>
              <a:t>therefore</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Leda and the Swan</a:t>
            </a:r>
            <a:endParaRPr lang="en-US" dirty="0">
              <a:solidFill>
                <a:schemeClr val="bg1"/>
              </a:solidFill>
            </a:endParaRPr>
          </a:p>
        </p:txBody>
      </p:sp>
      <p:pic>
        <p:nvPicPr>
          <p:cNvPr id="4" name="Content Placeholder 3" descr="Leda.jpg"/>
          <p:cNvPicPr>
            <a:picLocks noGrp="1" noChangeAspect="1"/>
          </p:cNvPicPr>
          <p:nvPr>
            <p:ph idx="1"/>
          </p:nvPr>
        </p:nvPicPr>
        <p:blipFill>
          <a:blip r:embed="rId2" cstate="print"/>
          <a:stretch>
            <a:fillRect/>
          </a:stretch>
        </p:blipFill>
        <p:spPr>
          <a:xfrm>
            <a:off x="1219200" y="1348581"/>
            <a:ext cx="6400800" cy="48006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 Annunciation of Christ</a:t>
            </a:r>
            <a:endParaRPr lang="en-US" dirty="0">
              <a:solidFill>
                <a:schemeClr val="bg1"/>
              </a:solidFill>
            </a:endParaRPr>
          </a:p>
        </p:txBody>
      </p:sp>
      <p:pic>
        <p:nvPicPr>
          <p:cNvPr id="6" name="Content Placeholder 5" descr="13th_century_Annunciation.jpg"/>
          <p:cNvPicPr>
            <a:picLocks noGrp="1" noChangeAspect="1"/>
          </p:cNvPicPr>
          <p:nvPr>
            <p:ph idx="1"/>
          </p:nvPr>
        </p:nvPicPr>
        <p:blipFill>
          <a:blip r:embed="rId2" cstate="print"/>
          <a:stretch>
            <a:fillRect/>
          </a:stretch>
        </p:blipFill>
        <p:spPr>
          <a:xfrm>
            <a:off x="5181600" y="1634362"/>
            <a:ext cx="3048770" cy="4415601"/>
          </a:xfrm>
        </p:spPr>
      </p:pic>
      <p:pic>
        <p:nvPicPr>
          <p:cNvPr id="11266" name="Picture 2"/>
          <p:cNvPicPr>
            <a:picLocks noChangeAspect="1" noChangeArrowheads="1"/>
          </p:cNvPicPr>
          <p:nvPr/>
        </p:nvPicPr>
        <p:blipFill>
          <a:blip r:embed="rId3" cstate="print"/>
          <a:srcRect/>
          <a:stretch>
            <a:fillRect/>
          </a:stretch>
        </p:blipFill>
        <p:spPr bwMode="auto">
          <a:xfrm>
            <a:off x="761999" y="1600200"/>
            <a:ext cx="3494567" cy="44196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525963"/>
          </a:xfrm>
        </p:spPr>
        <p:txBody>
          <a:bodyPr/>
          <a:lstStyle/>
          <a:p>
            <a:r>
              <a:rPr lang="en-US" dirty="0" smtClean="0">
                <a:solidFill>
                  <a:schemeClr val="bg1"/>
                </a:solidFill>
              </a:rPr>
              <a:t>Divine birth, brought forth by a deity in the shape of a bird, heralds a new age.</a:t>
            </a:r>
            <a:endParaRPr lang="en-US" dirty="0">
              <a:solidFill>
                <a:schemeClr val="bg1"/>
              </a:solidFill>
            </a:endParaRPr>
          </a:p>
        </p:txBody>
      </p:sp>
      <p:pic>
        <p:nvPicPr>
          <p:cNvPr id="12290" name="Picture 2"/>
          <p:cNvPicPr>
            <a:picLocks noChangeAspect="1" noChangeArrowheads="1"/>
          </p:cNvPicPr>
          <p:nvPr/>
        </p:nvPicPr>
        <p:blipFill>
          <a:blip r:embed="rId2" cstate="print"/>
          <a:srcRect/>
          <a:stretch>
            <a:fillRect/>
          </a:stretch>
        </p:blipFill>
        <p:spPr bwMode="auto">
          <a:xfrm>
            <a:off x="4572000" y="1447800"/>
            <a:ext cx="3500402" cy="2757261"/>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cstate="print"/>
          <a:srcRect/>
          <a:stretch>
            <a:fillRect/>
          </a:stretch>
        </p:blipFill>
        <p:spPr bwMode="auto">
          <a:xfrm>
            <a:off x="762000" y="1905000"/>
            <a:ext cx="3271744" cy="4343400"/>
          </a:xfrm>
          <a:prstGeom prst="rect">
            <a:avLst/>
          </a:prstGeom>
          <a:noFill/>
          <a:ln w="9525">
            <a:noFill/>
            <a:miter lim="800000"/>
            <a:headEnd/>
            <a:tailEnd/>
          </a:ln>
          <a:effectLst/>
        </p:spPr>
      </p:pic>
      <p:pic>
        <p:nvPicPr>
          <p:cNvPr id="12292" name="Picture 4"/>
          <p:cNvPicPr>
            <a:picLocks noChangeAspect="1" noChangeArrowheads="1"/>
          </p:cNvPicPr>
          <p:nvPr/>
        </p:nvPicPr>
        <p:blipFill>
          <a:blip r:embed="rId4" cstate="print">
            <a:duotone>
              <a:prstClr val="black"/>
              <a:schemeClr val="bg1">
                <a:tint val="45000"/>
                <a:satMod val="400000"/>
              </a:schemeClr>
            </a:duotone>
          </a:blip>
          <a:srcRect/>
          <a:stretch>
            <a:fillRect/>
          </a:stretch>
        </p:blipFill>
        <p:spPr bwMode="auto">
          <a:xfrm flipH="1">
            <a:off x="6096000" y="4495800"/>
            <a:ext cx="2209800" cy="2021159"/>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chemeClr val="bg1"/>
                </a:solidFill>
              </a:rPr>
              <a:t>William Butler Yeats</a:t>
            </a:r>
            <a:endParaRPr lang="en-US" dirty="0">
              <a:solidFill>
                <a:schemeClr val="bg1"/>
              </a:solidFill>
            </a:endParaRPr>
          </a:p>
        </p:txBody>
      </p:sp>
      <p:sp>
        <p:nvSpPr>
          <p:cNvPr id="3" name="Content Placeholder 2"/>
          <p:cNvSpPr>
            <a:spLocks noGrp="1"/>
          </p:cNvSpPr>
          <p:nvPr>
            <p:ph idx="1"/>
          </p:nvPr>
        </p:nvSpPr>
        <p:spPr>
          <a:xfrm>
            <a:off x="838200" y="2971800"/>
            <a:ext cx="7315200" cy="3429000"/>
          </a:xfrm>
        </p:spPr>
        <p:txBody>
          <a:bodyPr>
            <a:normAutofit/>
          </a:bodyPr>
          <a:lstStyle/>
          <a:p>
            <a:endParaRPr lang="en-US" dirty="0" smtClean="0">
              <a:solidFill>
                <a:schemeClr val="bg1"/>
              </a:solidFill>
            </a:endParaRPr>
          </a:p>
          <a:p>
            <a:pPr>
              <a:buNone/>
            </a:pPr>
            <a:endParaRPr lang="en-US" dirty="0" smtClean="0">
              <a:solidFill>
                <a:schemeClr val="bg1"/>
              </a:solidFill>
            </a:endParaRPr>
          </a:p>
        </p:txBody>
      </p:sp>
      <p:sp>
        <p:nvSpPr>
          <p:cNvPr id="5" name="TextBox 4"/>
          <p:cNvSpPr txBox="1"/>
          <p:nvPr/>
        </p:nvSpPr>
        <p:spPr>
          <a:xfrm>
            <a:off x="228600" y="1143000"/>
            <a:ext cx="4038600" cy="3600986"/>
          </a:xfrm>
          <a:prstGeom prst="rect">
            <a:avLst/>
          </a:prstGeom>
          <a:noFill/>
        </p:spPr>
        <p:txBody>
          <a:bodyPr wrap="square" rtlCol="0">
            <a:spAutoFit/>
          </a:bodyPr>
          <a:lstStyle/>
          <a:p>
            <a:r>
              <a:rPr lang="en-US" b="1" dirty="0" smtClean="0">
                <a:solidFill>
                  <a:schemeClr val="bg1"/>
                </a:solidFill>
              </a:rPr>
              <a:t>The Second Coming</a:t>
            </a:r>
          </a:p>
          <a:p>
            <a:endParaRPr lang="en-US" b="1" dirty="0" smtClean="0">
              <a:solidFill>
                <a:schemeClr val="bg1"/>
              </a:solidFill>
            </a:endParaRPr>
          </a:p>
          <a:p>
            <a:r>
              <a:rPr lang="en-US" sz="1700" b="1" dirty="0" smtClean="0">
                <a:solidFill>
                  <a:schemeClr val="bg1"/>
                </a:solidFill>
              </a:rPr>
              <a:t>TURNING and turning in the widening gyre</a:t>
            </a:r>
            <a:br>
              <a:rPr lang="en-US" sz="1700" b="1" dirty="0" smtClean="0">
                <a:solidFill>
                  <a:schemeClr val="bg1"/>
                </a:solidFill>
              </a:rPr>
            </a:br>
            <a:r>
              <a:rPr lang="en-US" sz="1700" b="1" dirty="0" smtClean="0">
                <a:solidFill>
                  <a:schemeClr val="bg1"/>
                </a:solidFill>
              </a:rPr>
              <a:t>The falcon cannot hear the falconer;</a:t>
            </a:r>
            <a:br>
              <a:rPr lang="en-US" sz="1700" b="1" dirty="0" smtClean="0">
                <a:solidFill>
                  <a:schemeClr val="bg1"/>
                </a:solidFill>
              </a:rPr>
            </a:br>
            <a:r>
              <a:rPr lang="en-US" sz="1700" b="1" dirty="0" smtClean="0">
                <a:solidFill>
                  <a:schemeClr val="bg1"/>
                </a:solidFill>
              </a:rPr>
              <a:t>Things fall apart; the centre cannot hold;</a:t>
            </a:r>
            <a:br>
              <a:rPr lang="en-US" sz="1700" b="1" dirty="0" smtClean="0">
                <a:solidFill>
                  <a:schemeClr val="bg1"/>
                </a:solidFill>
              </a:rPr>
            </a:br>
            <a:r>
              <a:rPr lang="en-US" sz="1700" b="1" dirty="0" smtClean="0">
                <a:solidFill>
                  <a:schemeClr val="bg1"/>
                </a:solidFill>
              </a:rPr>
              <a:t>Mere anarchy is loosed upon the world,</a:t>
            </a:r>
            <a:br>
              <a:rPr lang="en-US" sz="1700" b="1" dirty="0" smtClean="0">
                <a:solidFill>
                  <a:schemeClr val="bg1"/>
                </a:solidFill>
              </a:rPr>
            </a:br>
            <a:r>
              <a:rPr lang="en-US" sz="1700" b="1" dirty="0" smtClean="0">
                <a:solidFill>
                  <a:schemeClr val="bg1"/>
                </a:solidFill>
              </a:rPr>
              <a:t>The blood-dimmed tide is loosed, and everywhere</a:t>
            </a:r>
            <a:br>
              <a:rPr lang="en-US" sz="1700" b="1" dirty="0" smtClean="0">
                <a:solidFill>
                  <a:schemeClr val="bg1"/>
                </a:solidFill>
              </a:rPr>
            </a:br>
            <a:r>
              <a:rPr lang="en-US" sz="1700" b="1" dirty="0" smtClean="0">
                <a:solidFill>
                  <a:schemeClr val="bg1"/>
                </a:solidFill>
              </a:rPr>
              <a:t>The ceremony of innocence is drowned;</a:t>
            </a:r>
            <a:br>
              <a:rPr lang="en-US" sz="1700" b="1" dirty="0" smtClean="0">
                <a:solidFill>
                  <a:schemeClr val="bg1"/>
                </a:solidFill>
              </a:rPr>
            </a:br>
            <a:r>
              <a:rPr lang="en-US" sz="1700" b="1" dirty="0" smtClean="0">
                <a:solidFill>
                  <a:schemeClr val="bg1"/>
                </a:solidFill>
              </a:rPr>
              <a:t>The best lack all conviction, while the worst</a:t>
            </a:r>
            <a:br>
              <a:rPr lang="en-US" sz="1700" b="1" dirty="0" smtClean="0">
                <a:solidFill>
                  <a:schemeClr val="bg1"/>
                </a:solidFill>
              </a:rPr>
            </a:br>
            <a:r>
              <a:rPr lang="en-US" sz="1700" b="1" dirty="0" smtClean="0">
                <a:solidFill>
                  <a:schemeClr val="bg1"/>
                </a:solidFill>
              </a:rPr>
              <a:t>Are full of passionate intensity.</a:t>
            </a:r>
            <a:r>
              <a:rPr lang="en-US" sz="1100" dirty="0" smtClean="0"/>
              <a:t/>
            </a:r>
            <a:br>
              <a:rPr lang="en-US" sz="1100" dirty="0" smtClean="0"/>
            </a:br>
            <a:r>
              <a:rPr lang="en-US" sz="1100" dirty="0" smtClean="0"/>
              <a:t/>
            </a:r>
            <a:br>
              <a:rPr lang="en-US" sz="1100" dirty="0" smtClean="0"/>
            </a:br>
            <a:endParaRPr lang="en-US" sz="1100" dirty="0"/>
          </a:p>
        </p:txBody>
      </p:sp>
      <p:sp>
        <p:nvSpPr>
          <p:cNvPr id="6" name="TextBox 5"/>
          <p:cNvSpPr txBox="1"/>
          <p:nvPr/>
        </p:nvSpPr>
        <p:spPr>
          <a:xfrm>
            <a:off x="4191000" y="1524000"/>
            <a:ext cx="4648200" cy="4278094"/>
          </a:xfrm>
          <a:prstGeom prst="rect">
            <a:avLst/>
          </a:prstGeom>
          <a:noFill/>
        </p:spPr>
        <p:txBody>
          <a:bodyPr wrap="square" rtlCol="0">
            <a:spAutoFit/>
          </a:bodyPr>
          <a:lstStyle/>
          <a:p>
            <a:r>
              <a:rPr lang="en-US" sz="1700" b="1" dirty="0" smtClean="0">
                <a:solidFill>
                  <a:schemeClr val="bg1"/>
                </a:solidFill>
              </a:rPr>
              <a:t>Surely some revelation is at hand;</a:t>
            </a:r>
            <a:br>
              <a:rPr lang="en-US" sz="1700" b="1" dirty="0" smtClean="0">
                <a:solidFill>
                  <a:schemeClr val="bg1"/>
                </a:solidFill>
              </a:rPr>
            </a:br>
            <a:r>
              <a:rPr lang="en-US" sz="1700" b="1" dirty="0" smtClean="0">
                <a:solidFill>
                  <a:schemeClr val="bg1"/>
                </a:solidFill>
              </a:rPr>
              <a:t>Surely the Second Coming is at hand.</a:t>
            </a:r>
            <a:br>
              <a:rPr lang="en-US" sz="1700" b="1" dirty="0" smtClean="0">
                <a:solidFill>
                  <a:schemeClr val="bg1"/>
                </a:solidFill>
              </a:rPr>
            </a:br>
            <a:r>
              <a:rPr lang="en-US" sz="1700" b="1" dirty="0" smtClean="0">
                <a:solidFill>
                  <a:schemeClr val="bg1"/>
                </a:solidFill>
              </a:rPr>
              <a:t>The Second Coming! Hardly are those words out</a:t>
            </a:r>
            <a:br>
              <a:rPr lang="en-US" sz="1700" b="1" dirty="0" smtClean="0">
                <a:solidFill>
                  <a:schemeClr val="bg1"/>
                </a:solidFill>
              </a:rPr>
            </a:br>
            <a:r>
              <a:rPr lang="en-US" sz="1700" b="1" dirty="0" smtClean="0">
                <a:solidFill>
                  <a:schemeClr val="bg1"/>
                </a:solidFill>
              </a:rPr>
              <a:t>When a vast image out of </a:t>
            </a:r>
            <a:r>
              <a:rPr lang="en-US" sz="1700" b="1" dirty="0" err="1" smtClean="0">
                <a:solidFill>
                  <a:schemeClr val="bg1"/>
                </a:solidFill>
              </a:rPr>
              <a:t>Spiritus</a:t>
            </a:r>
            <a:r>
              <a:rPr lang="en-US" sz="1700" b="1" dirty="0" smtClean="0">
                <a:solidFill>
                  <a:schemeClr val="bg1"/>
                </a:solidFill>
              </a:rPr>
              <a:t> Mundi</a:t>
            </a:r>
            <a:br>
              <a:rPr lang="en-US" sz="1700" b="1" dirty="0" smtClean="0">
                <a:solidFill>
                  <a:schemeClr val="bg1"/>
                </a:solidFill>
              </a:rPr>
            </a:br>
            <a:r>
              <a:rPr lang="en-US" sz="1700" b="1" dirty="0" smtClean="0">
                <a:solidFill>
                  <a:schemeClr val="bg1"/>
                </a:solidFill>
              </a:rPr>
              <a:t>Troubles my sight: somewhere in sands of the desert</a:t>
            </a:r>
            <a:br>
              <a:rPr lang="en-US" sz="1700" b="1" dirty="0" smtClean="0">
                <a:solidFill>
                  <a:schemeClr val="bg1"/>
                </a:solidFill>
              </a:rPr>
            </a:br>
            <a:r>
              <a:rPr lang="en-US" sz="1700" b="1" dirty="0" smtClean="0">
                <a:solidFill>
                  <a:schemeClr val="bg1"/>
                </a:solidFill>
              </a:rPr>
              <a:t>A shape with lion body and the head of a man,</a:t>
            </a:r>
            <a:br>
              <a:rPr lang="en-US" sz="1700" b="1" dirty="0" smtClean="0">
                <a:solidFill>
                  <a:schemeClr val="bg1"/>
                </a:solidFill>
              </a:rPr>
            </a:br>
            <a:r>
              <a:rPr lang="en-US" sz="1700" b="1" dirty="0" smtClean="0">
                <a:solidFill>
                  <a:schemeClr val="bg1"/>
                </a:solidFill>
              </a:rPr>
              <a:t>A gaze blank and pitiless as the sun,</a:t>
            </a:r>
            <a:br>
              <a:rPr lang="en-US" sz="1700" b="1" dirty="0" smtClean="0">
                <a:solidFill>
                  <a:schemeClr val="bg1"/>
                </a:solidFill>
              </a:rPr>
            </a:br>
            <a:r>
              <a:rPr lang="en-US" sz="1700" b="1" dirty="0" smtClean="0">
                <a:solidFill>
                  <a:schemeClr val="bg1"/>
                </a:solidFill>
              </a:rPr>
              <a:t>Is moving its slow thighs, while all about it</a:t>
            </a:r>
            <a:br>
              <a:rPr lang="en-US" sz="1700" b="1" dirty="0" smtClean="0">
                <a:solidFill>
                  <a:schemeClr val="bg1"/>
                </a:solidFill>
              </a:rPr>
            </a:br>
            <a:r>
              <a:rPr lang="en-US" sz="1700" b="1" dirty="0" smtClean="0">
                <a:solidFill>
                  <a:schemeClr val="bg1"/>
                </a:solidFill>
              </a:rPr>
              <a:t>Reel shadows of the indignant desert birds.</a:t>
            </a:r>
            <a:br>
              <a:rPr lang="en-US" sz="1700" b="1" dirty="0" smtClean="0">
                <a:solidFill>
                  <a:schemeClr val="bg1"/>
                </a:solidFill>
              </a:rPr>
            </a:br>
            <a:r>
              <a:rPr lang="en-US" sz="1700" b="1" dirty="0" smtClean="0">
                <a:solidFill>
                  <a:schemeClr val="bg1"/>
                </a:solidFill>
              </a:rPr>
              <a:t>The darkness drops again; but now I know</a:t>
            </a:r>
            <a:br>
              <a:rPr lang="en-US" sz="1700" b="1" dirty="0" smtClean="0">
                <a:solidFill>
                  <a:schemeClr val="bg1"/>
                </a:solidFill>
              </a:rPr>
            </a:br>
            <a:r>
              <a:rPr lang="en-US" sz="1700" b="1" dirty="0" smtClean="0">
                <a:solidFill>
                  <a:schemeClr val="bg1"/>
                </a:solidFill>
              </a:rPr>
              <a:t>That twenty centuries of stony sleep</a:t>
            </a:r>
            <a:br>
              <a:rPr lang="en-US" sz="1700" b="1" dirty="0" smtClean="0">
                <a:solidFill>
                  <a:schemeClr val="bg1"/>
                </a:solidFill>
              </a:rPr>
            </a:br>
            <a:r>
              <a:rPr lang="en-US" sz="1700" b="1" dirty="0" smtClean="0">
                <a:solidFill>
                  <a:schemeClr val="bg1"/>
                </a:solidFill>
              </a:rPr>
              <a:t>Were vexed to nightmare by a rocking cradle,</a:t>
            </a:r>
            <a:br>
              <a:rPr lang="en-US" sz="1700" b="1" dirty="0" smtClean="0">
                <a:solidFill>
                  <a:schemeClr val="bg1"/>
                </a:solidFill>
              </a:rPr>
            </a:br>
            <a:r>
              <a:rPr lang="en-US" sz="1700" b="1" dirty="0" smtClean="0">
                <a:solidFill>
                  <a:schemeClr val="bg1"/>
                </a:solidFill>
              </a:rPr>
              <a:t>And what rough beast, its hour come round at last,</a:t>
            </a:r>
            <a:br>
              <a:rPr lang="en-US" sz="1700" b="1" dirty="0" smtClean="0">
                <a:solidFill>
                  <a:schemeClr val="bg1"/>
                </a:solidFill>
              </a:rPr>
            </a:br>
            <a:r>
              <a:rPr lang="en-US" sz="1700" b="1" dirty="0" smtClean="0">
                <a:solidFill>
                  <a:schemeClr val="bg1"/>
                </a:solidFill>
              </a:rPr>
              <a:t>Slouches towards Bethlehem to be born?</a:t>
            </a:r>
            <a:endParaRPr lang="en-US" sz="17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chemeClr val="bg1"/>
                </a:solidFill>
              </a:rPr>
              <a:t>William Butler Yeats</a:t>
            </a:r>
            <a:endParaRPr lang="en-US" dirty="0">
              <a:solidFill>
                <a:schemeClr val="bg1"/>
              </a:solidFill>
            </a:endParaRPr>
          </a:p>
        </p:txBody>
      </p:sp>
      <p:sp>
        <p:nvSpPr>
          <p:cNvPr id="3" name="Content Placeholder 2"/>
          <p:cNvSpPr>
            <a:spLocks noGrp="1"/>
          </p:cNvSpPr>
          <p:nvPr>
            <p:ph idx="1"/>
          </p:nvPr>
        </p:nvSpPr>
        <p:spPr>
          <a:xfrm>
            <a:off x="838200" y="2971800"/>
            <a:ext cx="7315200" cy="3429000"/>
          </a:xfrm>
        </p:spPr>
        <p:txBody>
          <a:bodyPr>
            <a:normAutofit/>
          </a:bodyPr>
          <a:lstStyle/>
          <a:p>
            <a:endParaRPr lang="en-US" dirty="0" smtClean="0">
              <a:solidFill>
                <a:schemeClr val="bg1"/>
              </a:solidFill>
            </a:endParaRPr>
          </a:p>
          <a:p>
            <a:pPr>
              <a:buNone/>
            </a:pPr>
            <a:endParaRPr lang="en-US" dirty="0" smtClean="0">
              <a:solidFill>
                <a:schemeClr val="bg1"/>
              </a:solidFill>
            </a:endParaRPr>
          </a:p>
        </p:txBody>
      </p:sp>
      <p:sp>
        <p:nvSpPr>
          <p:cNvPr id="4" name="Rectangle 3"/>
          <p:cNvSpPr/>
          <p:nvPr/>
        </p:nvSpPr>
        <p:spPr>
          <a:xfrm>
            <a:off x="914400" y="5657671"/>
            <a:ext cx="6934200" cy="1200329"/>
          </a:xfrm>
          <a:prstGeom prst="rect">
            <a:avLst/>
          </a:prstGeom>
        </p:spPr>
        <p:txBody>
          <a:bodyPr wrap="square">
            <a:spAutoFit/>
          </a:bodyPr>
          <a:lstStyle/>
          <a:p>
            <a:r>
              <a:rPr lang="en-US" dirty="0" smtClean="0"/>
              <a:t>The Second Coming from </a:t>
            </a:r>
            <a:r>
              <a:rPr lang="en-US" i="1" dirty="0" smtClean="0"/>
              <a:t>Heroes </a:t>
            </a:r>
            <a:r>
              <a:rPr lang="en-US" dirty="0" smtClean="0"/>
              <a:t>(40.29</a:t>
            </a:r>
            <a:r>
              <a:rPr lang="en-US" dirty="0" smtClean="0"/>
              <a:t>)</a:t>
            </a:r>
          </a:p>
          <a:p>
            <a:r>
              <a:rPr lang="en-US" dirty="0" smtClean="0">
                <a:hlinkClick r:id="rId2"/>
              </a:rPr>
              <a:t>http://www.cucirca.com/2008/09/23/heroes-season-3-episode-1-the-second-coming/</a:t>
            </a:r>
            <a:endParaRPr lang="en-US" dirty="0" smtClean="0">
              <a:hlinkClick r:id="rId3"/>
            </a:endParaRPr>
          </a:p>
          <a:p>
            <a:r>
              <a:rPr lang="en-US" dirty="0" smtClean="0">
                <a:hlinkClick r:id="rId3"/>
              </a:rPr>
              <a:t>http://watch-heroes.net/videos/VideoS3E1.html</a:t>
            </a:r>
            <a:endParaRPr lang="en-US" dirty="0"/>
          </a:p>
        </p:txBody>
      </p:sp>
      <p:sp>
        <p:nvSpPr>
          <p:cNvPr id="5" name="TextBox 4"/>
          <p:cNvSpPr txBox="1"/>
          <p:nvPr/>
        </p:nvSpPr>
        <p:spPr>
          <a:xfrm>
            <a:off x="304800" y="1447800"/>
            <a:ext cx="3810000" cy="3139321"/>
          </a:xfrm>
          <a:prstGeom prst="rect">
            <a:avLst/>
          </a:prstGeom>
          <a:noFill/>
        </p:spPr>
        <p:txBody>
          <a:bodyPr wrap="square" rtlCol="0">
            <a:spAutoFit/>
          </a:bodyPr>
          <a:lstStyle/>
          <a:p>
            <a:r>
              <a:rPr lang="en-US" sz="1600" b="1" i="1" dirty="0" smtClean="0"/>
              <a:t>The Second Coming</a:t>
            </a:r>
          </a:p>
          <a:p>
            <a:endParaRPr lang="en-US" sz="1600" b="1" dirty="0" smtClean="0"/>
          </a:p>
          <a:p>
            <a:r>
              <a:rPr lang="en-US" sz="1600" dirty="0" smtClean="0"/>
              <a:t>TURNING and turning in the widening gyre</a:t>
            </a:r>
            <a:br>
              <a:rPr lang="en-US" sz="1600" dirty="0" smtClean="0"/>
            </a:br>
            <a:r>
              <a:rPr lang="en-US" sz="1600" dirty="0" smtClean="0"/>
              <a:t>The falcon cannot hear the falconer;</a:t>
            </a:r>
            <a:br>
              <a:rPr lang="en-US" sz="1600" dirty="0" smtClean="0"/>
            </a:br>
            <a:r>
              <a:rPr lang="en-US" sz="1600" dirty="0" smtClean="0"/>
              <a:t>Things fall apart; the centre cannot hold;</a:t>
            </a:r>
            <a:br>
              <a:rPr lang="en-US" sz="1600" dirty="0" smtClean="0"/>
            </a:br>
            <a:r>
              <a:rPr lang="en-US" sz="1600" dirty="0" smtClean="0"/>
              <a:t>Mere anarchy is loosed upon the world,</a:t>
            </a:r>
            <a:br>
              <a:rPr lang="en-US" sz="1600" dirty="0" smtClean="0"/>
            </a:br>
            <a:r>
              <a:rPr lang="en-US" sz="1600" dirty="0" smtClean="0"/>
              <a:t>The blood-dimmed tide is loosed, and everywhere</a:t>
            </a:r>
            <a:br>
              <a:rPr lang="en-US" sz="1600" dirty="0" smtClean="0"/>
            </a:br>
            <a:r>
              <a:rPr lang="en-US" sz="1600" dirty="0" smtClean="0"/>
              <a:t>The ceremony of innocence is drowned;</a:t>
            </a:r>
            <a:br>
              <a:rPr lang="en-US" sz="1600" dirty="0" smtClean="0"/>
            </a:br>
            <a:r>
              <a:rPr lang="en-US" sz="1600" dirty="0" smtClean="0"/>
              <a:t>The best lack all conviction, while the worst</a:t>
            </a:r>
            <a:br>
              <a:rPr lang="en-US" sz="1600" dirty="0" smtClean="0"/>
            </a:br>
            <a:r>
              <a:rPr lang="en-US" sz="1600" dirty="0" smtClean="0"/>
              <a:t>Are full of passionate intensity.</a:t>
            </a:r>
            <a:r>
              <a:rPr lang="en-US" sz="1100" dirty="0" smtClean="0"/>
              <a:t/>
            </a:r>
            <a:br>
              <a:rPr lang="en-US" sz="1100" dirty="0" smtClean="0"/>
            </a:br>
            <a:r>
              <a:rPr lang="en-US" sz="1100" dirty="0" smtClean="0"/>
              <a:t/>
            </a:r>
            <a:br>
              <a:rPr lang="en-US" sz="1100" dirty="0" smtClean="0"/>
            </a:br>
            <a:endParaRPr lang="en-US" sz="1100" dirty="0"/>
          </a:p>
        </p:txBody>
      </p:sp>
      <p:sp>
        <p:nvSpPr>
          <p:cNvPr id="6" name="TextBox 5"/>
          <p:cNvSpPr txBox="1"/>
          <p:nvPr/>
        </p:nvSpPr>
        <p:spPr>
          <a:xfrm>
            <a:off x="4191000" y="1524000"/>
            <a:ext cx="4648200" cy="3539430"/>
          </a:xfrm>
          <a:prstGeom prst="rect">
            <a:avLst/>
          </a:prstGeom>
          <a:noFill/>
        </p:spPr>
        <p:txBody>
          <a:bodyPr wrap="square" rtlCol="0">
            <a:spAutoFit/>
          </a:bodyPr>
          <a:lstStyle/>
          <a:p>
            <a:r>
              <a:rPr lang="en-US" sz="1600" dirty="0" smtClean="0"/>
              <a:t>Surely some revelation is at hand;</a:t>
            </a:r>
            <a:br>
              <a:rPr lang="en-US" sz="1600" dirty="0" smtClean="0"/>
            </a:br>
            <a:r>
              <a:rPr lang="en-US" sz="1600" dirty="0" smtClean="0"/>
              <a:t>Surely the Second Coming is at hand.</a:t>
            </a:r>
            <a:br>
              <a:rPr lang="en-US" sz="1600" dirty="0" smtClean="0"/>
            </a:br>
            <a:r>
              <a:rPr lang="en-US" sz="1600" dirty="0" smtClean="0"/>
              <a:t>The Second Coming! Hardly are those words out</a:t>
            </a:r>
            <a:br>
              <a:rPr lang="en-US" sz="1600" dirty="0" smtClean="0"/>
            </a:br>
            <a:r>
              <a:rPr lang="en-US" sz="1600" dirty="0" smtClean="0"/>
              <a:t>When a vast image out of </a:t>
            </a:r>
            <a:r>
              <a:rPr lang="en-US" sz="1600" dirty="0" err="1" smtClean="0"/>
              <a:t>Spiritus</a:t>
            </a:r>
            <a:r>
              <a:rPr lang="en-US" sz="1600" dirty="0" smtClean="0"/>
              <a:t> Mundi</a:t>
            </a:r>
            <a:br>
              <a:rPr lang="en-US" sz="1600" dirty="0" smtClean="0"/>
            </a:br>
            <a:r>
              <a:rPr lang="en-US" sz="1600" dirty="0" smtClean="0"/>
              <a:t>Troubles my sight: somewhere in sands of the desert</a:t>
            </a:r>
            <a:br>
              <a:rPr lang="en-US" sz="1600" dirty="0" smtClean="0"/>
            </a:br>
            <a:r>
              <a:rPr lang="en-US" sz="1600" dirty="0" smtClean="0"/>
              <a:t>A shape with lion body and the head of a man,</a:t>
            </a:r>
            <a:br>
              <a:rPr lang="en-US" sz="1600" dirty="0" smtClean="0"/>
            </a:br>
            <a:r>
              <a:rPr lang="en-US" sz="1600" dirty="0" smtClean="0"/>
              <a:t>A gaze blank and pitiless as the sun,</a:t>
            </a:r>
            <a:br>
              <a:rPr lang="en-US" sz="1600" dirty="0" smtClean="0"/>
            </a:br>
            <a:r>
              <a:rPr lang="en-US" sz="1600" dirty="0" smtClean="0"/>
              <a:t>Is moving its slow thighs, while all about it</a:t>
            </a:r>
            <a:br>
              <a:rPr lang="en-US" sz="1600" dirty="0" smtClean="0"/>
            </a:br>
            <a:r>
              <a:rPr lang="en-US" sz="1600" dirty="0" smtClean="0"/>
              <a:t>Reel shadows of the indignant desert birds.</a:t>
            </a:r>
            <a:br>
              <a:rPr lang="en-US" sz="1600" dirty="0" smtClean="0"/>
            </a:br>
            <a:r>
              <a:rPr lang="en-US" sz="1600" dirty="0" smtClean="0"/>
              <a:t>The darkness drops again; but now I know</a:t>
            </a:r>
            <a:br>
              <a:rPr lang="en-US" sz="1600" dirty="0" smtClean="0"/>
            </a:br>
            <a:r>
              <a:rPr lang="en-US" sz="1600" dirty="0" smtClean="0"/>
              <a:t>That twenty centuries of stony sleep</a:t>
            </a:r>
            <a:br>
              <a:rPr lang="en-US" sz="1600" dirty="0" smtClean="0"/>
            </a:br>
            <a:r>
              <a:rPr lang="en-US" sz="1600" dirty="0" smtClean="0"/>
              <a:t>Were vexed to nightmare by a rocking cradle,</a:t>
            </a:r>
            <a:br>
              <a:rPr lang="en-US" sz="1600" dirty="0" smtClean="0"/>
            </a:br>
            <a:r>
              <a:rPr lang="en-US" sz="1600" dirty="0" smtClean="0"/>
              <a:t>And what rough beast, its hour come round at last,</a:t>
            </a:r>
            <a:br>
              <a:rPr lang="en-US" sz="1600" dirty="0" smtClean="0"/>
            </a:br>
            <a:r>
              <a:rPr lang="en-US" sz="1600" dirty="0" smtClean="0"/>
              <a:t>Slouches towards Bethlehem to be born?</a:t>
            </a:r>
            <a:endParaRPr lang="en-US"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chemeClr val="bg1"/>
                </a:solidFill>
              </a:rPr>
              <a:t>William Butler Yeats</a:t>
            </a:r>
            <a:endParaRPr lang="en-US" dirty="0">
              <a:solidFill>
                <a:schemeClr val="bg1"/>
              </a:solidFill>
            </a:endParaRPr>
          </a:p>
        </p:txBody>
      </p:sp>
      <p:sp>
        <p:nvSpPr>
          <p:cNvPr id="3" name="Content Placeholder 2"/>
          <p:cNvSpPr>
            <a:spLocks noGrp="1"/>
          </p:cNvSpPr>
          <p:nvPr>
            <p:ph idx="1"/>
          </p:nvPr>
        </p:nvSpPr>
        <p:spPr>
          <a:xfrm>
            <a:off x="838200" y="2971800"/>
            <a:ext cx="7315200" cy="3429000"/>
          </a:xfrm>
        </p:spPr>
        <p:txBody>
          <a:bodyPr>
            <a:normAutofit/>
          </a:bodyPr>
          <a:lstStyle/>
          <a:p>
            <a:endParaRPr lang="en-US" dirty="0" smtClean="0">
              <a:solidFill>
                <a:schemeClr val="bg1"/>
              </a:solidFill>
            </a:endParaRPr>
          </a:p>
          <a:p>
            <a:endParaRPr lang="en-US" dirty="0" smtClean="0">
              <a:solidFill>
                <a:schemeClr val="bg1"/>
              </a:solidFill>
            </a:endParaRPr>
          </a:p>
        </p:txBody>
      </p:sp>
      <p:sp>
        <p:nvSpPr>
          <p:cNvPr id="6" name="TextBox 5"/>
          <p:cNvSpPr txBox="1"/>
          <p:nvPr/>
        </p:nvSpPr>
        <p:spPr>
          <a:xfrm>
            <a:off x="1524000" y="1600200"/>
            <a:ext cx="7620000" cy="3970318"/>
          </a:xfrm>
          <a:prstGeom prst="rect">
            <a:avLst/>
          </a:prstGeom>
          <a:noFill/>
        </p:spPr>
        <p:txBody>
          <a:bodyPr wrap="square" rtlCol="0">
            <a:spAutoFit/>
          </a:bodyPr>
          <a:lstStyle/>
          <a:p>
            <a:r>
              <a:rPr lang="en-US" b="1" dirty="0" smtClean="0">
                <a:solidFill>
                  <a:schemeClr val="bg1"/>
                </a:solidFill>
              </a:rPr>
              <a:t> No Second Troy</a:t>
            </a:r>
          </a:p>
          <a:p>
            <a:endParaRPr lang="en-US" b="1" dirty="0" smtClean="0">
              <a:solidFill>
                <a:schemeClr val="bg1"/>
              </a:solidFill>
            </a:endParaRPr>
          </a:p>
          <a:p>
            <a:r>
              <a:rPr lang="en-US" b="1" dirty="0" smtClean="0">
                <a:solidFill>
                  <a:schemeClr val="bg1"/>
                </a:solidFill>
              </a:rPr>
              <a:t>WHY </a:t>
            </a:r>
            <a:r>
              <a:rPr lang="en-US" b="1" dirty="0" smtClean="0">
                <a:solidFill>
                  <a:schemeClr val="bg1"/>
                </a:solidFill>
              </a:rPr>
              <a:t>should I blame her that she filled my days  </a:t>
            </a:r>
            <a:endParaRPr lang="en-US" b="1" dirty="0" smtClean="0">
              <a:solidFill>
                <a:schemeClr val="bg1"/>
              </a:solidFill>
            </a:endParaRPr>
          </a:p>
          <a:p>
            <a:r>
              <a:rPr lang="en-US" b="1" dirty="0" smtClean="0">
                <a:solidFill>
                  <a:schemeClr val="bg1"/>
                </a:solidFill>
              </a:rPr>
              <a:t>With </a:t>
            </a:r>
            <a:r>
              <a:rPr lang="en-US" b="1" dirty="0" smtClean="0">
                <a:solidFill>
                  <a:schemeClr val="bg1"/>
                </a:solidFill>
              </a:rPr>
              <a:t>misery, or that she would of late  </a:t>
            </a:r>
            <a:endParaRPr lang="en-US" b="1" dirty="0" smtClean="0">
              <a:solidFill>
                <a:schemeClr val="bg1"/>
              </a:solidFill>
            </a:endParaRPr>
          </a:p>
          <a:p>
            <a:r>
              <a:rPr lang="en-US" b="1" dirty="0" smtClean="0">
                <a:solidFill>
                  <a:schemeClr val="bg1"/>
                </a:solidFill>
              </a:rPr>
              <a:t>Have </a:t>
            </a:r>
            <a:r>
              <a:rPr lang="en-US" b="1" dirty="0" smtClean="0">
                <a:solidFill>
                  <a:schemeClr val="bg1"/>
                </a:solidFill>
              </a:rPr>
              <a:t>taught to ignorant men most violent ways,  </a:t>
            </a:r>
            <a:endParaRPr lang="en-US" b="1" dirty="0" smtClean="0">
              <a:solidFill>
                <a:schemeClr val="bg1"/>
              </a:solidFill>
            </a:endParaRPr>
          </a:p>
          <a:p>
            <a:r>
              <a:rPr lang="en-US" b="1" dirty="0" smtClean="0">
                <a:solidFill>
                  <a:schemeClr val="bg1"/>
                </a:solidFill>
              </a:rPr>
              <a:t>Or </a:t>
            </a:r>
            <a:r>
              <a:rPr lang="en-US" b="1" dirty="0" smtClean="0">
                <a:solidFill>
                  <a:schemeClr val="bg1"/>
                </a:solidFill>
              </a:rPr>
              <a:t>hurled the little streets upon the great,  </a:t>
            </a:r>
            <a:endParaRPr lang="en-US" b="1" dirty="0" smtClean="0">
              <a:solidFill>
                <a:schemeClr val="bg1"/>
              </a:solidFill>
            </a:endParaRPr>
          </a:p>
          <a:p>
            <a:r>
              <a:rPr lang="en-US" b="1" dirty="0" smtClean="0">
                <a:solidFill>
                  <a:schemeClr val="bg1"/>
                </a:solidFill>
              </a:rPr>
              <a:t>Had </a:t>
            </a:r>
            <a:r>
              <a:rPr lang="en-US" b="1" dirty="0" smtClean="0">
                <a:solidFill>
                  <a:schemeClr val="bg1"/>
                </a:solidFill>
              </a:rPr>
              <a:t>they but courage equal to desire?</a:t>
            </a:r>
            <a:r>
              <a:rPr lang="en-US" b="1" i="1" dirty="0" smtClean="0">
                <a:solidFill>
                  <a:schemeClr val="bg1"/>
                </a:solidFill>
              </a:rPr>
              <a:t>         </a:t>
            </a:r>
          </a:p>
          <a:p>
            <a:r>
              <a:rPr lang="en-US" b="1" dirty="0" smtClean="0">
                <a:solidFill>
                  <a:schemeClr val="bg1"/>
                </a:solidFill>
              </a:rPr>
              <a:t>What </a:t>
            </a:r>
            <a:r>
              <a:rPr lang="en-US" b="1" dirty="0" smtClean="0">
                <a:solidFill>
                  <a:schemeClr val="bg1"/>
                </a:solidFill>
              </a:rPr>
              <a:t>could have made her peaceful with a mind  </a:t>
            </a:r>
            <a:endParaRPr lang="en-US" b="1" dirty="0" smtClean="0">
              <a:solidFill>
                <a:schemeClr val="bg1"/>
              </a:solidFill>
            </a:endParaRPr>
          </a:p>
          <a:p>
            <a:r>
              <a:rPr lang="en-US" b="1" dirty="0" smtClean="0">
                <a:solidFill>
                  <a:schemeClr val="bg1"/>
                </a:solidFill>
              </a:rPr>
              <a:t>That </a:t>
            </a:r>
            <a:r>
              <a:rPr lang="en-US" b="1" dirty="0" smtClean="0">
                <a:solidFill>
                  <a:schemeClr val="bg1"/>
                </a:solidFill>
              </a:rPr>
              <a:t>nobleness made simple as a fire,  </a:t>
            </a:r>
            <a:endParaRPr lang="en-US" b="1" dirty="0" smtClean="0">
              <a:solidFill>
                <a:schemeClr val="bg1"/>
              </a:solidFill>
            </a:endParaRPr>
          </a:p>
          <a:p>
            <a:r>
              <a:rPr lang="en-US" b="1" dirty="0" smtClean="0">
                <a:solidFill>
                  <a:schemeClr val="bg1"/>
                </a:solidFill>
              </a:rPr>
              <a:t>With </a:t>
            </a:r>
            <a:r>
              <a:rPr lang="en-US" b="1" dirty="0" smtClean="0">
                <a:solidFill>
                  <a:schemeClr val="bg1"/>
                </a:solidFill>
              </a:rPr>
              <a:t>beauty like a tightened bow, a kind  </a:t>
            </a:r>
            <a:endParaRPr lang="en-US" b="1" dirty="0" smtClean="0">
              <a:solidFill>
                <a:schemeClr val="bg1"/>
              </a:solidFill>
            </a:endParaRPr>
          </a:p>
          <a:p>
            <a:r>
              <a:rPr lang="en-US" b="1" dirty="0" smtClean="0">
                <a:solidFill>
                  <a:schemeClr val="bg1"/>
                </a:solidFill>
              </a:rPr>
              <a:t>That </a:t>
            </a:r>
            <a:r>
              <a:rPr lang="en-US" b="1" dirty="0" smtClean="0">
                <a:solidFill>
                  <a:schemeClr val="bg1"/>
                </a:solidFill>
              </a:rPr>
              <a:t>is not natural in an age like this,  </a:t>
            </a:r>
            <a:endParaRPr lang="en-US" b="1" dirty="0" smtClean="0">
              <a:solidFill>
                <a:schemeClr val="bg1"/>
              </a:solidFill>
            </a:endParaRPr>
          </a:p>
          <a:p>
            <a:r>
              <a:rPr lang="en-US" b="1" dirty="0" smtClean="0">
                <a:solidFill>
                  <a:schemeClr val="bg1"/>
                </a:solidFill>
              </a:rPr>
              <a:t>Being </a:t>
            </a:r>
            <a:r>
              <a:rPr lang="en-US" b="1" dirty="0" smtClean="0">
                <a:solidFill>
                  <a:schemeClr val="bg1"/>
                </a:solidFill>
              </a:rPr>
              <a:t>high and solitary and most stern?</a:t>
            </a:r>
            <a:r>
              <a:rPr lang="en-US" b="1" i="1" dirty="0" smtClean="0">
                <a:solidFill>
                  <a:schemeClr val="bg1"/>
                </a:solidFill>
              </a:rPr>
              <a:t>  </a:t>
            </a:r>
          </a:p>
          <a:p>
            <a:r>
              <a:rPr lang="en-US" b="1" dirty="0" smtClean="0">
                <a:solidFill>
                  <a:schemeClr val="bg1"/>
                </a:solidFill>
              </a:rPr>
              <a:t>Why</a:t>
            </a:r>
            <a:r>
              <a:rPr lang="en-US" b="1" dirty="0" smtClean="0">
                <a:solidFill>
                  <a:schemeClr val="bg1"/>
                </a:solidFill>
              </a:rPr>
              <a:t>, what could she have done being what she is?  </a:t>
            </a:r>
            <a:endParaRPr lang="en-US" b="1" dirty="0" smtClean="0">
              <a:solidFill>
                <a:schemeClr val="bg1"/>
              </a:solidFill>
            </a:endParaRPr>
          </a:p>
          <a:p>
            <a:r>
              <a:rPr lang="en-US" b="1" dirty="0" smtClean="0">
                <a:solidFill>
                  <a:schemeClr val="bg1"/>
                </a:solidFill>
              </a:rPr>
              <a:t>Was </a:t>
            </a:r>
            <a:r>
              <a:rPr lang="en-US" b="1" dirty="0" smtClean="0">
                <a:solidFill>
                  <a:schemeClr val="bg1"/>
                </a:solidFill>
              </a:rPr>
              <a:t>there another Troy for her to burn?</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chemeClr val="bg1"/>
                </a:solidFill>
              </a:rPr>
              <a:t>William Butler Yeats</a:t>
            </a:r>
            <a:endParaRPr lang="en-US" dirty="0">
              <a:solidFill>
                <a:schemeClr val="bg1"/>
              </a:solidFill>
            </a:endParaRPr>
          </a:p>
        </p:txBody>
      </p:sp>
      <p:sp>
        <p:nvSpPr>
          <p:cNvPr id="3" name="Content Placeholder 2"/>
          <p:cNvSpPr>
            <a:spLocks noGrp="1"/>
          </p:cNvSpPr>
          <p:nvPr>
            <p:ph idx="1"/>
          </p:nvPr>
        </p:nvSpPr>
        <p:spPr>
          <a:xfrm>
            <a:off x="838200" y="2971800"/>
            <a:ext cx="7315200" cy="3429000"/>
          </a:xfrm>
        </p:spPr>
        <p:txBody>
          <a:bodyPr>
            <a:normAutofit/>
          </a:bodyPr>
          <a:lstStyle/>
          <a:p>
            <a:endParaRPr lang="en-US" dirty="0" smtClean="0">
              <a:solidFill>
                <a:schemeClr val="bg1"/>
              </a:solidFill>
            </a:endParaRPr>
          </a:p>
          <a:p>
            <a:endParaRPr lang="en-US" dirty="0" smtClean="0">
              <a:solidFill>
                <a:schemeClr val="bg1"/>
              </a:solidFill>
            </a:endParaRPr>
          </a:p>
        </p:txBody>
      </p:sp>
      <p:sp>
        <p:nvSpPr>
          <p:cNvPr id="5" name="TextBox 4"/>
          <p:cNvSpPr txBox="1"/>
          <p:nvPr/>
        </p:nvSpPr>
        <p:spPr>
          <a:xfrm>
            <a:off x="762000" y="6096000"/>
            <a:ext cx="7772400" cy="369332"/>
          </a:xfrm>
          <a:prstGeom prst="rect">
            <a:avLst/>
          </a:prstGeom>
          <a:noFill/>
        </p:spPr>
        <p:txBody>
          <a:bodyPr wrap="square" rtlCol="0">
            <a:spAutoFit/>
          </a:bodyPr>
          <a:lstStyle/>
          <a:p>
            <a:endParaRPr lang="en-US" dirty="0"/>
          </a:p>
        </p:txBody>
      </p:sp>
      <p:sp>
        <p:nvSpPr>
          <p:cNvPr id="6" name="TextBox 5"/>
          <p:cNvSpPr txBox="1"/>
          <p:nvPr/>
        </p:nvSpPr>
        <p:spPr>
          <a:xfrm>
            <a:off x="1981200" y="1066800"/>
            <a:ext cx="7620000" cy="5355312"/>
          </a:xfrm>
          <a:prstGeom prst="rect">
            <a:avLst/>
          </a:prstGeom>
          <a:noFill/>
        </p:spPr>
        <p:txBody>
          <a:bodyPr wrap="square" rtlCol="0">
            <a:spAutoFit/>
          </a:bodyPr>
          <a:lstStyle/>
          <a:p>
            <a:r>
              <a:rPr lang="en-US" b="1" dirty="0" smtClean="0">
                <a:solidFill>
                  <a:schemeClr val="bg1"/>
                </a:solidFill>
              </a:rPr>
              <a:t>Leda and the Swan</a:t>
            </a:r>
          </a:p>
          <a:p>
            <a:endParaRPr lang="en-US" dirty="0" smtClean="0">
              <a:solidFill>
                <a:schemeClr val="bg1"/>
              </a:solidFill>
            </a:endParaRPr>
          </a:p>
          <a:p>
            <a:r>
              <a:rPr lang="en-US" b="1" dirty="0" smtClean="0">
                <a:solidFill>
                  <a:schemeClr val="bg1"/>
                </a:solidFill>
              </a:rPr>
              <a:t>A </a:t>
            </a:r>
            <a:r>
              <a:rPr lang="en-US" b="1" dirty="0" smtClean="0">
                <a:solidFill>
                  <a:schemeClr val="bg1"/>
                </a:solidFill>
              </a:rPr>
              <a:t>sudden blow: the great wings beating still </a:t>
            </a:r>
            <a:endParaRPr lang="en-US" b="1" dirty="0" smtClean="0">
              <a:solidFill>
                <a:schemeClr val="bg1"/>
              </a:solidFill>
            </a:endParaRPr>
          </a:p>
          <a:p>
            <a:r>
              <a:rPr lang="en-US" b="1" dirty="0" smtClean="0">
                <a:solidFill>
                  <a:schemeClr val="bg1"/>
                </a:solidFill>
              </a:rPr>
              <a:t>Above </a:t>
            </a:r>
            <a:r>
              <a:rPr lang="en-US" b="1" dirty="0" smtClean="0">
                <a:solidFill>
                  <a:schemeClr val="bg1"/>
                </a:solidFill>
              </a:rPr>
              <a:t>the staggering girl, her thighs caressed </a:t>
            </a:r>
            <a:endParaRPr lang="en-US" b="1" dirty="0" smtClean="0">
              <a:solidFill>
                <a:schemeClr val="bg1"/>
              </a:solidFill>
            </a:endParaRPr>
          </a:p>
          <a:p>
            <a:r>
              <a:rPr lang="en-US" b="1" dirty="0" smtClean="0">
                <a:solidFill>
                  <a:schemeClr val="bg1"/>
                </a:solidFill>
              </a:rPr>
              <a:t>By </a:t>
            </a:r>
            <a:r>
              <a:rPr lang="en-US" b="1" dirty="0" smtClean="0">
                <a:solidFill>
                  <a:schemeClr val="bg1"/>
                </a:solidFill>
              </a:rPr>
              <a:t>the dark webs, her nape caught in his bill, </a:t>
            </a:r>
            <a:endParaRPr lang="en-US" b="1" dirty="0" smtClean="0">
              <a:solidFill>
                <a:schemeClr val="bg1"/>
              </a:solidFill>
            </a:endParaRPr>
          </a:p>
          <a:p>
            <a:r>
              <a:rPr lang="en-US" b="1" dirty="0" smtClean="0">
                <a:solidFill>
                  <a:schemeClr val="bg1"/>
                </a:solidFill>
              </a:rPr>
              <a:t>He </a:t>
            </a:r>
            <a:r>
              <a:rPr lang="en-US" b="1" dirty="0" smtClean="0">
                <a:solidFill>
                  <a:schemeClr val="bg1"/>
                </a:solidFill>
              </a:rPr>
              <a:t>holds her helpless breast upon his breast. </a:t>
            </a:r>
            <a:endParaRPr lang="en-US" b="1" dirty="0" smtClean="0">
              <a:solidFill>
                <a:schemeClr val="bg1"/>
              </a:solidFill>
            </a:endParaRPr>
          </a:p>
          <a:p>
            <a:endParaRPr lang="en-US" b="1" dirty="0" smtClean="0">
              <a:solidFill>
                <a:schemeClr val="bg1"/>
              </a:solidFill>
            </a:endParaRPr>
          </a:p>
          <a:p>
            <a:r>
              <a:rPr lang="en-US" b="1" dirty="0" smtClean="0">
                <a:solidFill>
                  <a:schemeClr val="bg1"/>
                </a:solidFill>
              </a:rPr>
              <a:t>How </a:t>
            </a:r>
            <a:r>
              <a:rPr lang="en-US" b="1" dirty="0" smtClean="0">
                <a:solidFill>
                  <a:schemeClr val="bg1"/>
                </a:solidFill>
              </a:rPr>
              <a:t>can those terrified vague fingers push </a:t>
            </a:r>
            <a:endParaRPr lang="en-US" b="1" dirty="0" smtClean="0">
              <a:solidFill>
                <a:schemeClr val="bg1"/>
              </a:solidFill>
            </a:endParaRPr>
          </a:p>
          <a:p>
            <a:r>
              <a:rPr lang="en-US" b="1" dirty="0" smtClean="0">
                <a:solidFill>
                  <a:schemeClr val="bg1"/>
                </a:solidFill>
              </a:rPr>
              <a:t>The </a:t>
            </a:r>
            <a:r>
              <a:rPr lang="en-US" b="1" dirty="0" smtClean="0">
                <a:solidFill>
                  <a:schemeClr val="bg1"/>
                </a:solidFill>
              </a:rPr>
              <a:t>feathered glory from her loosening thighs? </a:t>
            </a:r>
            <a:endParaRPr lang="en-US" b="1" dirty="0" smtClean="0">
              <a:solidFill>
                <a:schemeClr val="bg1"/>
              </a:solidFill>
            </a:endParaRPr>
          </a:p>
          <a:p>
            <a:r>
              <a:rPr lang="en-US" b="1" dirty="0" smtClean="0">
                <a:solidFill>
                  <a:schemeClr val="bg1"/>
                </a:solidFill>
              </a:rPr>
              <a:t>And </a:t>
            </a:r>
            <a:r>
              <a:rPr lang="en-US" b="1" dirty="0" smtClean="0">
                <a:solidFill>
                  <a:schemeClr val="bg1"/>
                </a:solidFill>
              </a:rPr>
              <a:t>how can body, laid in that white rush, </a:t>
            </a:r>
            <a:endParaRPr lang="en-US" b="1" dirty="0" smtClean="0">
              <a:solidFill>
                <a:schemeClr val="bg1"/>
              </a:solidFill>
            </a:endParaRPr>
          </a:p>
          <a:p>
            <a:r>
              <a:rPr lang="en-US" b="1" dirty="0" smtClean="0">
                <a:solidFill>
                  <a:schemeClr val="bg1"/>
                </a:solidFill>
              </a:rPr>
              <a:t>But </a:t>
            </a:r>
            <a:r>
              <a:rPr lang="en-US" b="1" dirty="0" smtClean="0">
                <a:solidFill>
                  <a:schemeClr val="bg1"/>
                </a:solidFill>
              </a:rPr>
              <a:t>feel the strange heart beating where it lies? </a:t>
            </a:r>
            <a:endParaRPr lang="en-US" b="1" dirty="0" smtClean="0">
              <a:solidFill>
                <a:schemeClr val="bg1"/>
              </a:solidFill>
            </a:endParaRPr>
          </a:p>
          <a:p>
            <a:endParaRPr lang="en-US" b="1" dirty="0" smtClean="0">
              <a:solidFill>
                <a:schemeClr val="bg1"/>
              </a:solidFill>
            </a:endParaRPr>
          </a:p>
          <a:p>
            <a:r>
              <a:rPr lang="en-US" b="1" dirty="0" smtClean="0">
                <a:solidFill>
                  <a:schemeClr val="bg1"/>
                </a:solidFill>
              </a:rPr>
              <a:t>A </a:t>
            </a:r>
            <a:r>
              <a:rPr lang="en-US" b="1" dirty="0" smtClean="0">
                <a:solidFill>
                  <a:schemeClr val="bg1"/>
                </a:solidFill>
              </a:rPr>
              <a:t>shudder in the loins engenders there </a:t>
            </a:r>
            <a:endParaRPr lang="en-US" b="1" dirty="0" smtClean="0">
              <a:solidFill>
                <a:schemeClr val="bg1"/>
              </a:solidFill>
            </a:endParaRPr>
          </a:p>
          <a:p>
            <a:r>
              <a:rPr lang="en-US" b="1" dirty="0" smtClean="0">
                <a:solidFill>
                  <a:schemeClr val="bg1"/>
                </a:solidFill>
              </a:rPr>
              <a:t>The </a:t>
            </a:r>
            <a:r>
              <a:rPr lang="en-US" b="1" dirty="0" smtClean="0">
                <a:solidFill>
                  <a:schemeClr val="bg1"/>
                </a:solidFill>
              </a:rPr>
              <a:t>broken wall, the burning roof and </a:t>
            </a:r>
            <a:r>
              <a:rPr lang="en-US" b="1" dirty="0" smtClean="0">
                <a:solidFill>
                  <a:schemeClr val="bg1"/>
                </a:solidFill>
              </a:rPr>
              <a:t>tower</a:t>
            </a:r>
          </a:p>
          <a:p>
            <a:r>
              <a:rPr lang="en-US" b="1" dirty="0" smtClean="0">
                <a:solidFill>
                  <a:schemeClr val="bg1"/>
                </a:solidFill>
              </a:rPr>
              <a:t>And </a:t>
            </a:r>
            <a:r>
              <a:rPr lang="en-US" b="1" dirty="0" smtClean="0">
                <a:solidFill>
                  <a:schemeClr val="bg1"/>
                </a:solidFill>
              </a:rPr>
              <a:t>Agamemnon dead. </a:t>
            </a:r>
            <a:endParaRPr lang="en-US" b="1" dirty="0" smtClean="0">
              <a:solidFill>
                <a:schemeClr val="bg1"/>
              </a:solidFill>
            </a:endParaRPr>
          </a:p>
          <a:p>
            <a:r>
              <a:rPr lang="en-US" b="1" dirty="0" smtClean="0">
                <a:solidFill>
                  <a:schemeClr val="bg1"/>
                </a:solidFill>
              </a:rPr>
              <a:t>                                                Being </a:t>
            </a:r>
            <a:r>
              <a:rPr lang="en-US" b="1" dirty="0" smtClean="0">
                <a:solidFill>
                  <a:schemeClr val="bg1"/>
                </a:solidFill>
              </a:rPr>
              <a:t>so caught up, </a:t>
            </a:r>
            <a:endParaRPr lang="en-US" b="1" dirty="0" smtClean="0">
              <a:solidFill>
                <a:schemeClr val="bg1"/>
              </a:solidFill>
            </a:endParaRPr>
          </a:p>
          <a:p>
            <a:r>
              <a:rPr lang="en-US" b="1" dirty="0" smtClean="0">
                <a:solidFill>
                  <a:schemeClr val="bg1"/>
                </a:solidFill>
              </a:rPr>
              <a:t>So </a:t>
            </a:r>
            <a:r>
              <a:rPr lang="en-US" b="1" dirty="0" smtClean="0">
                <a:solidFill>
                  <a:schemeClr val="bg1"/>
                </a:solidFill>
              </a:rPr>
              <a:t>mastered by the brute blood of the air, </a:t>
            </a:r>
            <a:endParaRPr lang="en-US" b="1" dirty="0" smtClean="0">
              <a:solidFill>
                <a:schemeClr val="bg1"/>
              </a:solidFill>
            </a:endParaRPr>
          </a:p>
          <a:p>
            <a:r>
              <a:rPr lang="en-US" b="1" dirty="0" smtClean="0">
                <a:solidFill>
                  <a:schemeClr val="bg1"/>
                </a:solidFill>
              </a:rPr>
              <a:t>Did </a:t>
            </a:r>
            <a:r>
              <a:rPr lang="en-US" b="1" dirty="0" smtClean="0">
                <a:solidFill>
                  <a:schemeClr val="bg1"/>
                </a:solidFill>
              </a:rPr>
              <a:t>she put on his knowledge with his power </a:t>
            </a:r>
            <a:endParaRPr lang="en-US" b="1" dirty="0" smtClean="0">
              <a:solidFill>
                <a:schemeClr val="bg1"/>
              </a:solidFill>
            </a:endParaRPr>
          </a:p>
          <a:p>
            <a:r>
              <a:rPr lang="en-US" b="1" dirty="0" smtClean="0">
                <a:solidFill>
                  <a:schemeClr val="bg1"/>
                </a:solidFill>
              </a:rPr>
              <a:t>Before </a:t>
            </a:r>
            <a:r>
              <a:rPr lang="en-US" b="1" dirty="0" smtClean="0">
                <a:solidFill>
                  <a:schemeClr val="bg1"/>
                </a:solidFill>
              </a:rPr>
              <a:t>the indifferent beak could let her drop? </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chemeClr val="bg1"/>
                </a:solidFill>
              </a:rPr>
              <a:t>William Butler Yeats</a:t>
            </a:r>
            <a:endParaRPr lang="en-US" dirty="0">
              <a:solidFill>
                <a:schemeClr val="bg1"/>
              </a:solidFill>
            </a:endParaRPr>
          </a:p>
        </p:txBody>
      </p:sp>
      <p:sp>
        <p:nvSpPr>
          <p:cNvPr id="3" name="Content Placeholder 2"/>
          <p:cNvSpPr>
            <a:spLocks noGrp="1"/>
          </p:cNvSpPr>
          <p:nvPr>
            <p:ph idx="1"/>
          </p:nvPr>
        </p:nvSpPr>
        <p:spPr>
          <a:xfrm>
            <a:off x="838200" y="2971800"/>
            <a:ext cx="7315200" cy="3429000"/>
          </a:xfrm>
        </p:spPr>
        <p:txBody>
          <a:bodyPr>
            <a:normAutofit/>
          </a:bodyPr>
          <a:lstStyle/>
          <a:p>
            <a:endParaRPr lang="en-US" dirty="0" smtClean="0">
              <a:solidFill>
                <a:schemeClr val="bg1"/>
              </a:solidFill>
            </a:endParaRPr>
          </a:p>
          <a:p>
            <a:endParaRPr lang="en-US" dirty="0" smtClean="0">
              <a:solidFill>
                <a:schemeClr val="bg1"/>
              </a:solidFill>
            </a:endParaRPr>
          </a:p>
        </p:txBody>
      </p:sp>
      <p:sp>
        <p:nvSpPr>
          <p:cNvPr id="5" name="TextBox 4"/>
          <p:cNvSpPr txBox="1"/>
          <p:nvPr/>
        </p:nvSpPr>
        <p:spPr>
          <a:xfrm>
            <a:off x="762000" y="6096000"/>
            <a:ext cx="7772400" cy="646331"/>
          </a:xfrm>
          <a:prstGeom prst="rect">
            <a:avLst/>
          </a:prstGeom>
          <a:noFill/>
        </p:spPr>
        <p:txBody>
          <a:bodyPr wrap="square" rtlCol="0">
            <a:spAutoFit/>
          </a:bodyPr>
          <a:lstStyle/>
          <a:p>
            <a:r>
              <a:rPr lang="en-US" dirty="0" smtClean="0"/>
              <a:t>“</a:t>
            </a:r>
            <a:r>
              <a:rPr lang="en-US" dirty="0" err="1" smtClean="0"/>
              <a:t>Aedh</a:t>
            </a:r>
            <a:r>
              <a:rPr lang="en-US" dirty="0" smtClean="0"/>
              <a:t> Wishes for the Cloths of Heaven” from </a:t>
            </a:r>
            <a:r>
              <a:rPr lang="en-US" i="1" dirty="0" smtClean="0"/>
              <a:t>Equilibrium</a:t>
            </a:r>
          </a:p>
          <a:p>
            <a:r>
              <a:rPr lang="en-US" dirty="0" smtClean="0">
                <a:hlinkClick r:id="rId2"/>
              </a:rPr>
              <a:t>http://www.youtube.com/watch?v=os2Z_Ekg-dM</a:t>
            </a:r>
            <a:endParaRPr lang="en-US" dirty="0"/>
          </a:p>
        </p:txBody>
      </p:sp>
      <p:sp>
        <p:nvSpPr>
          <p:cNvPr id="6" name="TextBox 5"/>
          <p:cNvSpPr txBox="1"/>
          <p:nvPr/>
        </p:nvSpPr>
        <p:spPr>
          <a:xfrm>
            <a:off x="838200" y="1524000"/>
            <a:ext cx="7620000" cy="3139321"/>
          </a:xfrm>
          <a:prstGeom prst="rect">
            <a:avLst/>
          </a:prstGeom>
          <a:noFill/>
        </p:spPr>
        <p:txBody>
          <a:bodyPr wrap="square" rtlCol="0">
            <a:spAutoFit/>
          </a:bodyPr>
          <a:lstStyle/>
          <a:p>
            <a:r>
              <a:rPr lang="en-US" b="1" i="1" dirty="0" err="1" smtClean="0"/>
              <a:t>Aedh</a:t>
            </a:r>
            <a:r>
              <a:rPr lang="en-US" b="1" i="1" dirty="0" smtClean="0"/>
              <a:t> wishes for the Cloths of Heaven</a:t>
            </a:r>
            <a:r>
              <a:rPr lang="en-US" i="1" dirty="0" smtClean="0"/>
              <a:t> </a:t>
            </a:r>
            <a:r>
              <a:rPr lang="en-US" dirty="0" smtClean="0"/>
              <a:t/>
            </a:r>
            <a:br>
              <a:rPr lang="en-US" dirty="0" smtClean="0"/>
            </a:br>
            <a:r>
              <a:rPr lang="en-US" dirty="0" smtClean="0"/>
              <a:t/>
            </a:r>
            <a:br>
              <a:rPr lang="en-US" dirty="0" smtClean="0"/>
            </a:br>
            <a:r>
              <a:rPr lang="en-US" dirty="0" smtClean="0"/>
              <a:t/>
            </a:r>
            <a:br>
              <a:rPr lang="en-US" dirty="0" smtClean="0"/>
            </a:br>
            <a:r>
              <a:rPr lang="en-US" dirty="0" smtClean="0"/>
              <a:t>HAD I the heavens’ embroidered cloths,  </a:t>
            </a:r>
          </a:p>
          <a:p>
            <a:r>
              <a:rPr lang="en-US" dirty="0" err="1" smtClean="0"/>
              <a:t>Enwrought</a:t>
            </a:r>
            <a:r>
              <a:rPr lang="en-US" dirty="0" smtClean="0"/>
              <a:t> with golden and silver light,  </a:t>
            </a:r>
          </a:p>
          <a:p>
            <a:r>
              <a:rPr lang="en-US" dirty="0" smtClean="0"/>
              <a:t>The blue and the dim and the dark cloths  </a:t>
            </a:r>
          </a:p>
          <a:p>
            <a:r>
              <a:rPr lang="en-US" dirty="0" smtClean="0"/>
              <a:t>Of night and light and the half light,  I</a:t>
            </a:r>
          </a:p>
          <a:p>
            <a:r>
              <a:rPr lang="en-US" dirty="0" smtClean="0"/>
              <a:t> would spread the cloths under your feet:</a:t>
            </a:r>
            <a:r>
              <a:rPr lang="en-US" i="1" dirty="0" smtClean="0"/>
              <a:t>         </a:t>
            </a:r>
          </a:p>
          <a:p>
            <a:r>
              <a:rPr lang="en-US" dirty="0" smtClean="0"/>
              <a:t> But I, being poor, have only my dreams; </a:t>
            </a:r>
          </a:p>
          <a:p>
            <a:r>
              <a:rPr lang="en-US" dirty="0" smtClean="0"/>
              <a:t> I have spread my dreams under your feet;  </a:t>
            </a:r>
          </a:p>
          <a:p>
            <a:r>
              <a:rPr lang="en-US" dirty="0" smtClean="0"/>
              <a:t>Tread softly because you tread on my dreams.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chemeClr val="bg1"/>
                </a:solidFill>
              </a:rPr>
              <a:t>William Butler Yeats</a:t>
            </a:r>
            <a:endParaRPr lang="en-US" dirty="0">
              <a:solidFill>
                <a:schemeClr val="bg1"/>
              </a:solidFill>
            </a:endParaRPr>
          </a:p>
        </p:txBody>
      </p:sp>
      <p:sp>
        <p:nvSpPr>
          <p:cNvPr id="3" name="Content Placeholder 2"/>
          <p:cNvSpPr>
            <a:spLocks noGrp="1"/>
          </p:cNvSpPr>
          <p:nvPr>
            <p:ph idx="1"/>
          </p:nvPr>
        </p:nvSpPr>
        <p:spPr>
          <a:xfrm>
            <a:off x="838200" y="2971800"/>
            <a:ext cx="7315200" cy="3429000"/>
          </a:xfrm>
        </p:spPr>
        <p:txBody>
          <a:bodyPr>
            <a:normAutofit/>
          </a:bodyPr>
          <a:lstStyle/>
          <a:p>
            <a:endParaRPr lang="en-US" dirty="0" smtClean="0">
              <a:solidFill>
                <a:schemeClr val="bg1"/>
              </a:solidFill>
            </a:endParaRPr>
          </a:p>
          <a:p>
            <a:endParaRPr lang="en-US" dirty="0" smtClean="0">
              <a:solidFill>
                <a:schemeClr val="bg1"/>
              </a:solidFill>
            </a:endParaRPr>
          </a:p>
        </p:txBody>
      </p:sp>
      <p:sp>
        <p:nvSpPr>
          <p:cNvPr id="5" name="TextBox 4"/>
          <p:cNvSpPr txBox="1"/>
          <p:nvPr/>
        </p:nvSpPr>
        <p:spPr>
          <a:xfrm>
            <a:off x="762000" y="6096000"/>
            <a:ext cx="7772400" cy="923330"/>
          </a:xfrm>
          <a:prstGeom prst="rect">
            <a:avLst/>
          </a:prstGeom>
          <a:noFill/>
        </p:spPr>
        <p:txBody>
          <a:bodyPr wrap="square" rtlCol="0">
            <a:spAutoFit/>
          </a:bodyPr>
          <a:lstStyle/>
          <a:p>
            <a:r>
              <a:rPr lang="en-US" dirty="0" smtClean="0"/>
              <a:t>“Her Praise” from </a:t>
            </a:r>
            <a:r>
              <a:rPr lang="en-US" i="1" dirty="0" smtClean="0"/>
              <a:t>House </a:t>
            </a:r>
            <a:r>
              <a:rPr lang="en-US" dirty="0" smtClean="0"/>
              <a:t>(39:50)</a:t>
            </a:r>
          </a:p>
          <a:p>
            <a:r>
              <a:rPr lang="en-US" dirty="0" smtClean="0">
                <a:hlinkClick r:id="rId2"/>
              </a:rPr>
              <a:t>http://watch-films-online.com/2009/06/house-md-season-1-episode-6-the-socratic-method/</a:t>
            </a:r>
            <a:endParaRPr lang="en-US" dirty="0"/>
          </a:p>
        </p:txBody>
      </p:sp>
      <p:sp>
        <p:nvSpPr>
          <p:cNvPr id="6" name="TextBox 5"/>
          <p:cNvSpPr txBox="1"/>
          <p:nvPr/>
        </p:nvSpPr>
        <p:spPr>
          <a:xfrm>
            <a:off x="990600" y="1066800"/>
            <a:ext cx="7010400" cy="5016758"/>
          </a:xfrm>
          <a:prstGeom prst="rect">
            <a:avLst/>
          </a:prstGeom>
          <a:noFill/>
        </p:spPr>
        <p:txBody>
          <a:bodyPr wrap="square" rtlCol="0">
            <a:spAutoFit/>
          </a:bodyPr>
          <a:lstStyle/>
          <a:p>
            <a:r>
              <a:rPr lang="en-US" sz="1600" b="1" i="1" dirty="0" smtClean="0"/>
              <a:t>Her Praise</a:t>
            </a:r>
          </a:p>
          <a:p>
            <a:endParaRPr lang="en-US" sz="1600" dirty="0" smtClean="0"/>
          </a:p>
          <a:p>
            <a:r>
              <a:rPr lang="en-US" sz="1600" dirty="0" smtClean="0"/>
              <a:t>She is foremost of those that I would hear praised.</a:t>
            </a:r>
            <a:br>
              <a:rPr lang="en-US" sz="1600" dirty="0" smtClean="0"/>
            </a:br>
            <a:r>
              <a:rPr lang="en-US" sz="1600" dirty="0" smtClean="0"/>
              <a:t>I have gone about the house, gone up and down</a:t>
            </a:r>
            <a:br>
              <a:rPr lang="en-US" sz="1600" dirty="0" smtClean="0"/>
            </a:br>
            <a:r>
              <a:rPr lang="en-US" sz="1600" dirty="0" smtClean="0"/>
              <a:t>As a man does who has published a new book,</a:t>
            </a:r>
            <a:br>
              <a:rPr lang="en-US" sz="1600" dirty="0" smtClean="0"/>
            </a:br>
            <a:r>
              <a:rPr lang="en-US" sz="1600" dirty="0" smtClean="0"/>
              <a:t>Or a young girl dressed out in her new gown,</a:t>
            </a:r>
            <a:br>
              <a:rPr lang="en-US" sz="1600" dirty="0" smtClean="0"/>
            </a:br>
            <a:r>
              <a:rPr lang="en-US" sz="1600" dirty="0" smtClean="0"/>
              <a:t>And though I have turned the talk by hook or crook</a:t>
            </a:r>
            <a:br>
              <a:rPr lang="en-US" sz="1600" dirty="0" smtClean="0"/>
            </a:br>
            <a:r>
              <a:rPr lang="en-US" sz="1600" dirty="0" smtClean="0"/>
              <a:t>Until her praise should be the uppermost theme,</a:t>
            </a:r>
            <a:br>
              <a:rPr lang="en-US" sz="1600" dirty="0" smtClean="0"/>
            </a:br>
            <a:r>
              <a:rPr lang="en-US" sz="1600" dirty="0" smtClean="0"/>
              <a:t>A woman spoke of some new tale she had read,</a:t>
            </a:r>
            <a:br>
              <a:rPr lang="en-US" sz="1600" dirty="0" smtClean="0"/>
            </a:br>
            <a:r>
              <a:rPr lang="en-US" sz="1600" dirty="0" smtClean="0"/>
              <a:t>A man confusedly in a half dream</a:t>
            </a:r>
            <a:br>
              <a:rPr lang="en-US" sz="1600" dirty="0" smtClean="0"/>
            </a:br>
            <a:r>
              <a:rPr lang="en-US" sz="1600" dirty="0" smtClean="0"/>
              <a:t>As though some other name ran in his head.</a:t>
            </a:r>
            <a:br>
              <a:rPr lang="en-US" sz="1600" dirty="0" smtClean="0"/>
            </a:br>
            <a:r>
              <a:rPr lang="en-US" sz="1600" dirty="0" smtClean="0"/>
              <a:t>She is foremost of those that I would hear praised.</a:t>
            </a:r>
            <a:br>
              <a:rPr lang="en-US" sz="1600" dirty="0" smtClean="0"/>
            </a:br>
            <a:r>
              <a:rPr lang="en-US" sz="1600" dirty="0" smtClean="0"/>
              <a:t>I will talk no more of books or the long war</a:t>
            </a:r>
            <a:br>
              <a:rPr lang="en-US" sz="1600" dirty="0" smtClean="0"/>
            </a:br>
            <a:r>
              <a:rPr lang="en-US" sz="1600" dirty="0" smtClean="0"/>
              <a:t>But walk by the dry thorn until I have found</a:t>
            </a:r>
            <a:br>
              <a:rPr lang="en-US" sz="1600" dirty="0" smtClean="0"/>
            </a:br>
            <a:r>
              <a:rPr lang="en-US" sz="1600" dirty="0" smtClean="0"/>
              <a:t>Some beggar sheltering from the wind, and there</a:t>
            </a:r>
            <a:br>
              <a:rPr lang="en-US" sz="1600" dirty="0" smtClean="0"/>
            </a:br>
            <a:r>
              <a:rPr lang="en-US" sz="1600" dirty="0" smtClean="0"/>
              <a:t>Manage the talk until her name come round.</a:t>
            </a:r>
            <a:br>
              <a:rPr lang="en-US" sz="1600" dirty="0" smtClean="0"/>
            </a:br>
            <a:r>
              <a:rPr lang="en-US" sz="1600" dirty="0" smtClean="0"/>
              <a:t>If there be rags enough he will know her name</a:t>
            </a:r>
            <a:br>
              <a:rPr lang="en-US" sz="1600" dirty="0" smtClean="0"/>
            </a:br>
            <a:r>
              <a:rPr lang="en-US" sz="1600" dirty="0" smtClean="0"/>
              <a:t>And be well pleased remembering it, for in the old days,</a:t>
            </a:r>
            <a:br>
              <a:rPr lang="en-US" sz="1600" dirty="0" smtClean="0"/>
            </a:br>
            <a:r>
              <a:rPr lang="en-US" sz="1600" dirty="0" smtClean="0"/>
              <a:t>Though she had young men's praise and old men's blame,</a:t>
            </a:r>
            <a:br>
              <a:rPr lang="en-US" sz="1600" dirty="0" smtClean="0"/>
            </a:br>
            <a:r>
              <a:rPr lang="en-US" sz="1600" dirty="0" smtClean="0"/>
              <a:t>Among the poor both old and young gave her praise. </a:t>
            </a:r>
            <a:endParaRPr lang="en-US"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143000"/>
            <a:ext cx="7620000" cy="5410200"/>
          </a:xfrm>
        </p:spPr>
        <p:txBody>
          <a:bodyPr/>
          <a:lstStyle/>
          <a:p>
            <a:endParaRPr lang="en-US" dirty="0" smtClean="0"/>
          </a:p>
          <a:p>
            <a:endParaRPr lang="en-US" dirty="0"/>
          </a:p>
        </p:txBody>
      </p:sp>
      <p:grpSp>
        <p:nvGrpSpPr>
          <p:cNvPr id="10" name="Group 9"/>
          <p:cNvGrpSpPr/>
          <p:nvPr/>
        </p:nvGrpSpPr>
        <p:grpSpPr>
          <a:xfrm>
            <a:off x="2209800" y="228600"/>
            <a:ext cx="4953000" cy="6451601"/>
            <a:chOff x="2209800" y="228600"/>
            <a:chExt cx="4953000" cy="6451601"/>
          </a:xfrm>
        </p:grpSpPr>
        <p:pic>
          <p:nvPicPr>
            <p:cNvPr id="2050" name="Picture 2" descr="UK Map">
              <a:hlinkClick r:id="rId3"/>
            </p:cNvPr>
            <p:cNvPicPr>
              <a:picLocks noChangeAspect="1" noChangeArrowheads="1"/>
            </p:cNvPicPr>
            <p:nvPr/>
          </p:nvPicPr>
          <p:blipFill>
            <a:blip r:embed="rId4" cstate="print"/>
            <a:srcRect/>
            <a:stretch>
              <a:fillRect/>
            </a:stretch>
          </p:blipFill>
          <p:spPr bwMode="auto">
            <a:xfrm>
              <a:off x="2209800" y="228600"/>
              <a:ext cx="4953000" cy="6451601"/>
            </a:xfrm>
            <a:prstGeom prst="rect">
              <a:avLst/>
            </a:prstGeom>
            <a:noFill/>
          </p:spPr>
        </p:pic>
        <p:sp>
          <p:nvSpPr>
            <p:cNvPr id="6" name="5-Point Star 5"/>
            <p:cNvSpPr/>
            <p:nvPr/>
          </p:nvSpPr>
          <p:spPr>
            <a:xfrm>
              <a:off x="4114800" y="4114800"/>
              <a:ext cx="2286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3352800" y="3505200"/>
              <a:ext cx="3048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6019800" y="5029200"/>
              <a:ext cx="3048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971800" y="3352800"/>
              <a:ext cx="914400" cy="246221"/>
            </a:xfrm>
            <a:prstGeom prst="rect">
              <a:avLst/>
            </a:prstGeom>
            <a:noFill/>
          </p:spPr>
          <p:txBody>
            <a:bodyPr wrap="square" rtlCol="0">
              <a:spAutoFit/>
            </a:bodyPr>
            <a:lstStyle/>
            <a:p>
              <a:r>
                <a:rPr lang="en-US" sz="1000" dirty="0" err="1" smtClean="0">
                  <a:latin typeface="Arial Black" pitchFamily="34" charset="0"/>
                </a:rPr>
                <a:t>Sligo</a:t>
              </a:r>
              <a:endParaRPr lang="en-US" sz="1000" dirty="0">
                <a:latin typeface="Arial Black" pitchFamily="34" charset="0"/>
              </a:endParaRPr>
            </a:p>
          </p:txBody>
        </p:sp>
      </p:grpSp>
      <p:grpSp>
        <p:nvGrpSpPr>
          <p:cNvPr id="14" name="Group 13"/>
          <p:cNvGrpSpPr/>
          <p:nvPr/>
        </p:nvGrpSpPr>
        <p:grpSpPr>
          <a:xfrm>
            <a:off x="-152400" y="0"/>
            <a:ext cx="1676400" cy="1295400"/>
            <a:chOff x="304800" y="2554942"/>
            <a:chExt cx="2971800" cy="2286000"/>
          </a:xfrm>
          <a:effectLst>
            <a:outerShdw blurRad="50800" dist="38100" dir="8100000" algn="tr" rotWithShape="0">
              <a:prstClr val="black">
                <a:alpha val="40000"/>
              </a:prstClr>
            </a:outerShdw>
          </a:effectLst>
        </p:grpSpPr>
        <p:sp>
          <p:nvSpPr>
            <p:cNvPr id="15" name="Oval 14"/>
            <p:cNvSpPr/>
            <p:nvPr/>
          </p:nvSpPr>
          <p:spPr>
            <a:xfrm>
              <a:off x="304800" y="2554942"/>
              <a:ext cx="2971800" cy="2286000"/>
            </a:xfrm>
            <a:prstGeom prst="ellipse">
              <a:avLst/>
            </a:prstGeom>
            <a:solidFill>
              <a:schemeClr val="tx1">
                <a:lumMod val="65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26917" y="3271104"/>
              <a:ext cx="2244438" cy="1031956"/>
            </a:xfrm>
            <a:prstGeom prst="rect">
              <a:avLst/>
            </a:prstGeom>
            <a:noFill/>
            <a:scene3d>
              <a:camera prst="orthographicFront"/>
              <a:lightRig rig="threePt" dir="t"/>
            </a:scene3d>
            <a:sp3d>
              <a:bevelT w="152400" h="50800" prst="softRound"/>
            </a:sp3d>
          </p:spPr>
          <p:txBody>
            <a:bodyPr wrap="square" rtlCol="0">
              <a:spAutoFit/>
            </a:bodyPr>
            <a:lstStyle/>
            <a:p>
              <a:pPr algn="ctr"/>
              <a:r>
                <a:rPr lang="en-US" sz="1600" dirty="0" smtClean="0">
                  <a:solidFill>
                    <a:schemeClr val="accent6">
                      <a:lumMod val="50000"/>
                    </a:schemeClr>
                  </a:solidFill>
                </a:rPr>
                <a:t>Irish Culture and Politics</a:t>
              </a:r>
              <a:endParaRPr lang="en-US" sz="1600" dirty="0">
                <a:solidFill>
                  <a:schemeClr val="accent6">
                    <a:lumMod val="50000"/>
                  </a:schemeClr>
                </a:solidFill>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tretch>
            <a:fillRect/>
          </a:stretch>
        </p:blipFill>
        <p:spPr bwMode="auto">
          <a:xfrm>
            <a:off x="76200" y="1066800"/>
            <a:ext cx="8943087" cy="5562600"/>
          </a:xfrm>
          <a:prstGeom prst="rect">
            <a:avLst/>
          </a:prstGeom>
          <a:noFill/>
          <a:ln>
            <a:noFill/>
          </a:ln>
        </p:spPr>
      </p:pic>
      <p:sp>
        <p:nvSpPr>
          <p:cNvPr id="2" name="Title 1"/>
          <p:cNvSpPr>
            <a:spLocks noGrp="1"/>
          </p:cNvSpPr>
          <p:nvPr>
            <p:ph type="title"/>
          </p:nvPr>
        </p:nvSpPr>
        <p:spPr>
          <a:xfrm>
            <a:off x="457200" y="274638"/>
            <a:ext cx="8229600" cy="944562"/>
          </a:xfrm>
        </p:spPr>
        <p:txBody>
          <a:bodyPr/>
          <a:lstStyle/>
          <a:p>
            <a:r>
              <a:rPr lang="en-US" dirty="0" smtClean="0">
                <a:solidFill>
                  <a:schemeClr val="bg1"/>
                </a:solidFill>
              </a:rPr>
              <a:t>William Butler Yeats</a:t>
            </a:r>
            <a:endParaRPr lang="en-US" dirty="0">
              <a:solidFill>
                <a:schemeClr val="bg1"/>
              </a:solidFill>
            </a:endParaRPr>
          </a:p>
        </p:txBody>
      </p:sp>
      <p:sp>
        <p:nvSpPr>
          <p:cNvPr id="6" name="TextBox 5"/>
          <p:cNvSpPr txBox="1"/>
          <p:nvPr/>
        </p:nvSpPr>
        <p:spPr>
          <a:xfrm>
            <a:off x="685800" y="1143000"/>
            <a:ext cx="4191000" cy="5539978"/>
          </a:xfrm>
          <a:prstGeom prst="rect">
            <a:avLst/>
          </a:prstGeom>
          <a:noFill/>
        </p:spPr>
        <p:txBody>
          <a:bodyPr wrap="square" rtlCol="0">
            <a:spAutoFit/>
          </a:bodyPr>
          <a:lstStyle/>
          <a:p>
            <a:r>
              <a:rPr lang="en-US" dirty="0" smtClean="0"/>
              <a:t>THE WILD SWANS AT COOLE </a:t>
            </a:r>
          </a:p>
          <a:p>
            <a:r>
              <a:rPr lang="en-US" sz="1600" dirty="0" smtClean="0"/>
              <a:t>THE trees are in their autumn beauty, </a:t>
            </a:r>
          </a:p>
          <a:p>
            <a:r>
              <a:rPr lang="en-US" sz="1600" dirty="0" smtClean="0"/>
              <a:t>The woodland paths are dry, </a:t>
            </a:r>
          </a:p>
          <a:p>
            <a:r>
              <a:rPr lang="en-US" sz="1600" dirty="0" smtClean="0"/>
              <a:t>Under the October twilight </a:t>
            </a:r>
          </a:p>
          <a:p>
            <a:r>
              <a:rPr lang="en-US" sz="1600" dirty="0" smtClean="0"/>
              <a:t>the water Mirrors a still sky; </a:t>
            </a:r>
          </a:p>
          <a:p>
            <a:r>
              <a:rPr lang="en-US" sz="1600" dirty="0" smtClean="0"/>
              <a:t>Upon the brimming water among the stones </a:t>
            </a:r>
          </a:p>
          <a:p>
            <a:r>
              <a:rPr lang="en-US" sz="1600" dirty="0" smtClean="0"/>
              <a:t>Are nine-and-fifty swans. </a:t>
            </a:r>
          </a:p>
          <a:p>
            <a:endParaRPr lang="en-US" sz="1600" dirty="0" smtClean="0"/>
          </a:p>
          <a:p>
            <a:r>
              <a:rPr lang="en-US" sz="1600" dirty="0" smtClean="0"/>
              <a:t>The nineteenth autumn has come upon me </a:t>
            </a:r>
          </a:p>
          <a:p>
            <a:r>
              <a:rPr lang="en-US" sz="1600" dirty="0" smtClean="0"/>
              <a:t>Since I first made my count; </a:t>
            </a:r>
          </a:p>
          <a:p>
            <a:r>
              <a:rPr lang="en-US" sz="1600" dirty="0" smtClean="0"/>
              <a:t>I saw, before I had well finished, </a:t>
            </a:r>
          </a:p>
          <a:p>
            <a:r>
              <a:rPr lang="en-US" sz="1600" dirty="0" smtClean="0"/>
              <a:t>All suddenly mount </a:t>
            </a:r>
          </a:p>
          <a:p>
            <a:r>
              <a:rPr lang="en-US" sz="1600" dirty="0" smtClean="0"/>
              <a:t>And scatter wheeling in great broken rings </a:t>
            </a:r>
          </a:p>
          <a:p>
            <a:r>
              <a:rPr lang="en-US" sz="1600" dirty="0" smtClean="0"/>
              <a:t>Upon their clamorous wings. </a:t>
            </a:r>
          </a:p>
          <a:p>
            <a:endParaRPr lang="en-US" sz="1600" dirty="0" smtClean="0"/>
          </a:p>
          <a:p>
            <a:r>
              <a:rPr lang="en-US" sz="1600" dirty="0" smtClean="0"/>
              <a:t>I have looked upon those brilliant creatures, </a:t>
            </a:r>
          </a:p>
          <a:p>
            <a:r>
              <a:rPr lang="en-US" sz="1600" dirty="0" smtClean="0"/>
              <a:t>And now my heart is sore. </a:t>
            </a:r>
          </a:p>
          <a:p>
            <a:r>
              <a:rPr lang="en-US" sz="1600" dirty="0" smtClean="0"/>
              <a:t>All's changed since I, hearing at twilight, </a:t>
            </a:r>
          </a:p>
          <a:p>
            <a:r>
              <a:rPr lang="en-US" sz="1600" dirty="0" smtClean="0"/>
              <a:t>The first time on this shore, </a:t>
            </a:r>
          </a:p>
          <a:p>
            <a:r>
              <a:rPr lang="en-US" sz="1600" dirty="0" smtClean="0"/>
              <a:t>The bell-beat of their wings above my head, </a:t>
            </a:r>
          </a:p>
          <a:p>
            <a:r>
              <a:rPr lang="en-US" sz="1600" dirty="0" smtClean="0"/>
              <a:t>Trod with a lighter tread. </a:t>
            </a:r>
          </a:p>
          <a:p>
            <a:endParaRPr lang="en-US" sz="1600" dirty="0" smtClean="0"/>
          </a:p>
        </p:txBody>
      </p:sp>
      <p:sp>
        <p:nvSpPr>
          <p:cNvPr id="7" name="TextBox 6"/>
          <p:cNvSpPr txBox="1"/>
          <p:nvPr/>
        </p:nvSpPr>
        <p:spPr>
          <a:xfrm>
            <a:off x="5105400" y="1458992"/>
            <a:ext cx="4038600" cy="3570208"/>
          </a:xfrm>
          <a:prstGeom prst="rect">
            <a:avLst/>
          </a:prstGeom>
          <a:noFill/>
        </p:spPr>
        <p:txBody>
          <a:bodyPr wrap="square" rtlCol="0">
            <a:spAutoFit/>
          </a:bodyPr>
          <a:lstStyle/>
          <a:p>
            <a:r>
              <a:rPr lang="en-US" sz="1600" dirty="0" smtClean="0"/>
              <a:t>Unwearied still, lover by lover, </a:t>
            </a:r>
          </a:p>
          <a:p>
            <a:r>
              <a:rPr lang="en-US" sz="1600" dirty="0" smtClean="0"/>
              <a:t>They paddle in the cold </a:t>
            </a:r>
          </a:p>
          <a:p>
            <a:r>
              <a:rPr lang="en-US" sz="1600" dirty="0" smtClean="0"/>
              <a:t>Companionable streams or climb the air; </a:t>
            </a:r>
          </a:p>
          <a:p>
            <a:r>
              <a:rPr lang="en-US" sz="1600" dirty="0" smtClean="0"/>
              <a:t>Their hearts have not grown old; </a:t>
            </a:r>
          </a:p>
          <a:p>
            <a:r>
              <a:rPr lang="en-US" sz="1600" dirty="0" smtClean="0"/>
              <a:t>Passion or conquest, wander where they will, </a:t>
            </a:r>
          </a:p>
          <a:p>
            <a:r>
              <a:rPr lang="en-US" sz="1600" dirty="0" smtClean="0"/>
              <a:t>Attend upon them still. </a:t>
            </a:r>
          </a:p>
          <a:p>
            <a:endParaRPr lang="en-US" sz="1600" dirty="0" smtClean="0"/>
          </a:p>
          <a:p>
            <a:r>
              <a:rPr lang="en-US" sz="1600" dirty="0" smtClean="0"/>
              <a:t>But now they drift on the still water, </a:t>
            </a:r>
          </a:p>
          <a:p>
            <a:r>
              <a:rPr lang="en-US" sz="1600" dirty="0" smtClean="0"/>
              <a:t>Mysterious, beautiful; </a:t>
            </a:r>
          </a:p>
          <a:p>
            <a:r>
              <a:rPr lang="en-US" sz="1600" dirty="0" smtClean="0"/>
              <a:t>Among what rushes will they build, </a:t>
            </a:r>
          </a:p>
          <a:p>
            <a:r>
              <a:rPr lang="en-US" sz="1600" dirty="0" smtClean="0"/>
              <a:t>By what lake's edge or pool </a:t>
            </a:r>
          </a:p>
          <a:p>
            <a:r>
              <a:rPr lang="en-US" sz="1600" dirty="0" smtClean="0"/>
              <a:t>Delight men's eyes when I awake some day </a:t>
            </a:r>
          </a:p>
          <a:p>
            <a:r>
              <a:rPr lang="en-US" sz="1600" dirty="0" smtClean="0"/>
              <a:t>To find they have flown away?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7170"/>
                                        </p:tgtEl>
                                      </p:cBhvr>
                                    </p:animEffect>
                                    <p:set>
                                      <p:cBhvr>
                                        <p:cTn id="7" dur="1" fill="hold">
                                          <p:stCondLst>
                                            <p:cond delay="1999"/>
                                          </p:stCondLst>
                                        </p:cTn>
                                        <p:tgtEl>
                                          <p:spTgt spid="717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533400" y="990600"/>
            <a:ext cx="8305800" cy="5600700"/>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944562"/>
          </a:xfrm>
        </p:spPr>
        <p:txBody>
          <a:bodyPr/>
          <a:lstStyle/>
          <a:p>
            <a:r>
              <a:rPr lang="en-US" dirty="0" smtClean="0">
                <a:solidFill>
                  <a:schemeClr val="bg1"/>
                </a:solidFill>
              </a:rPr>
              <a:t>William Butler Yeats</a:t>
            </a:r>
            <a:endParaRPr lang="en-US" dirty="0">
              <a:solidFill>
                <a:schemeClr val="bg1"/>
              </a:solidFill>
            </a:endParaRPr>
          </a:p>
        </p:txBody>
      </p:sp>
      <p:sp>
        <p:nvSpPr>
          <p:cNvPr id="6" name="TextBox 5"/>
          <p:cNvSpPr txBox="1"/>
          <p:nvPr/>
        </p:nvSpPr>
        <p:spPr>
          <a:xfrm>
            <a:off x="685800" y="1676400"/>
            <a:ext cx="7848600" cy="4770537"/>
          </a:xfrm>
          <a:prstGeom prst="rect">
            <a:avLst/>
          </a:prstGeom>
          <a:noFill/>
        </p:spPr>
        <p:txBody>
          <a:bodyPr wrap="square" rtlCol="0">
            <a:spAutoFit/>
          </a:bodyPr>
          <a:lstStyle/>
          <a:p>
            <a:r>
              <a:rPr lang="en-US" b="1" dirty="0" smtClean="0"/>
              <a:t>THE LAKE ISLE OF INNISFREE</a:t>
            </a:r>
          </a:p>
          <a:p>
            <a:endParaRPr lang="en-US" dirty="0" smtClean="0"/>
          </a:p>
          <a:p>
            <a:r>
              <a:rPr lang="en-US" dirty="0" smtClean="0"/>
              <a:t>I will arise and go now, and go to Innisfree, </a:t>
            </a:r>
            <a:br>
              <a:rPr lang="en-US" dirty="0" smtClean="0"/>
            </a:br>
            <a:r>
              <a:rPr lang="en-US" dirty="0" smtClean="0"/>
              <a:t>And a small cabin build there, of clay and wattles made; </a:t>
            </a:r>
            <a:br>
              <a:rPr lang="en-US" dirty="0" smtClean="0"/>
            </a:br>
            <a:r>
              <a:rPr lang="en-US" dirty="0" smtClean="0"/>
              <a:t>Nine bean rows will I have there, a hive for the honeybee, </a:t>
            </a:r>
            <a:br>
              <a:rPr lang="en-US" dirty="0" smtClean="0"/>
            </a:br>
            <a:r>
              <a:rPr lang="en-US" dirty="0" smtClean="0"/>
              <a:t>And live alone in the bee-loud glade. </a:t>
            </a:r>
          </a:p>
          <a:p>
            <a:endParaRPr lang="en-US" dirty="0" smtClean="0"/>
          </a:p>
          <a:p>
            <a:r>
              <a:rPr lang="en-US" dirty="0" smtClean="0"/>
              <a:t>And I shall have some peace there, for peace comes dropping slow, </a:t>
            </a:r>
            <a:br>
              <a:rPr lang="en-US" dirty="0" smtClean="0"/>
            </a:br>
            <a:r>
              <a:rPr lang="en-US" dirty="0" smtClean="0"/>
              <a:t>Dropping from the veils of the morning to where the cricket sings; </a:t>
            </a:r>
            <a:br>
              <a:rPr lang="en-US" dirty="0" smtClean="0"/>
            </a:br>
            <a:r>
              <a:rPr lang="en-US" dirty="0" smtClean="0"/>
              <a:t>There midnight's all a-glimmer, and noon a purple glow, </a:t>
            </a:r>
            <a:br>
              <a:rPr lang="en-US" dirty="0" smtClean="0"/>
            </a:br>
            <a:r>
              <a:rPr lang="en-US" dirty="0" smtClean="0"/>
              <a:t>And evening full of the linnet's wings. </a:t>
            </a:r>
          </a:p>
          <a:p>
            <a:endParaRPr lang="en-US" dirty="0" smtClean="0"/>
          </a:p>
          <a:p>
            <a:r>
              <a:rPr lang="en-US" dirty="0" smtClean="0"/>
              <a:t>I will arise and go now, for always night and day </a:t>
            </a:r>
            <a:br>
              <a:rPr lang="en-US" dirty="0" smtClean="0"/>
            </a:br>
            <a:r>
              <a:rPr lang="en-US" dirty="0" smtClean="0"/>
              <a:t>I hear the water lapping with low sounds by the shore; </a:t>
            </a:r>
            <a:br>
              <a:rPr lang="en-US" dirty="0" smtClean="0"/>
            </a:br>
            <a:r>
              <a:rPr lang="en-US" dirty="0" smtClean="0"/>
              <a:t>While I stand on the roadway, or on the pavements gray, </a:t>
            </a:r>
            <a:br>
              <a:rPr lang="en-US" dirty="0" smtClean="0"/>
            </a:br>
            <a:r>
              <a:rPr lang="en-US" dirty="0" smtClean="0"/>
              <a:t>I hear it in the deep heart's core. </a:t>
            </a:r>
          </a:p>
          <a:p>
            <a:endParaRPr 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5842"/>
                                        </p:tgtEl>
                                      </p:cBhvr>
                                    </p:animEffect>
                                    <p:set>
                                      <p:cBhvr>
                                        <p:cTn id="7" dur="1" fill="hold">
                                          <p:stCondLst>
                                            <p:cond delay="1999"/>
                                          </p:stCondLst>
                                        </p:cTn>
                                        <p:tgtEl>
                                          <p:spTgt spid="3584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chemeClr val="bg1"/>
                </a:solidFill>
              </a:rPr>
              <a:t>William Butler Yeats</a:t>
            </a:r>
            <a:endParaRPr lang="en-US" dirty="0">
              <a:solidFill>
                <a:schemeClr val="bg1"/>
              </a:solidFill>
            </a:endParaRPr>
          </a:p>
        </p:txBody>
      </p:sp>
      <p:sp>
        <p:nvSpPr>
          <p:cNvPr id="3" name="Content Placeholder 2"/>
          <p:cNvSpPr>
            <a:spLocks noGrp="1"/>
          </p:cNvSpPr>
          <p:nvPr>
            <p:ph idx="1"/>
          </p:nvPr>
        </p:nvSpPr>
        <p:spPr>
          <a:xfrm>
            <a:off x="2743200" y="1295400"/>
            <a:ext cx="5257800" cy="838200"/>
          </a:xfrm>
        </p:spPr>
        <p:txBody>
          <a:bodyPr/>
          <a:lstStyle/>
          <a:p>
            <a:endParaRPr lang="en-US" dirty="0" smtClean="0"/>
          </a:p>
          <a:p>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2895600" y="1295400"/>
            <a:ext cx="3076575" cy="3333750"/>
          </a:xfrm>
          <a:prstGeom prst="rect">
            <a:avLst/>
          </a:prstGeom>
          <a:noFill/>
          <a:ln w="9525">
            <a:noFill/>
            <a:miter lim="800000"/>
            <a:headEnd/>
            <a:tailEnd/>
          </a:ln>
          <a:effectLst/>
        </p:spPr>
      </p:pic>
      <p:grpSp>
        <p:nvGrpSpPr>
          <p:cNvPr id="14" name="Group 13"/>
          <p:cNvGrpSpPr/>
          <p:nvPr/>
        </p:nvGrpSpPr>
        <p:grpSpPr>
          <a:xfrm>
            <a:off x="304800" y="2286000"/>
            <a:ext cx="2971800" cy="2286000"/>
            <a:chOff x="304800" y="2286000"/>
            <a:chExt cx="2971800" cy="2286000"/>
          </a:xfrm>
          <a:effectLst>
            <a:outerShdw blurRad="50800" dist="38100" dir="8100000" algn="tr" rotWithShape="0">
              <a:prstClr val="black">
                <a:alpha val="40000"/>
              </a:prstClr>
            </a:outerShdw>
          </a:effectLst>
        </p:grpSpPr>
        <p:sp>
          <p:nvSpPr>
            <p:cNvPr id="8" name="Oval 7"/>
            <p:cNvSpPr/>
            <p:nvPr/>
          </p:nvSpPr>
          <p:spPr>
            <a:xfrm>
              <a:off x="304800" y="2286000"/>
              <a:ext cx="2971800" cy="2286000"/>
            </a:xfrm>
            <a:prstGeom prst="ellipse">
              <a:avLst/>
            </a:prstGeom>
            <a:solidFill>
              <a:schemeClr val="tx1">
                <a:lumMod val="65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2000" y="2932093"/>
              <a:ext cx="2057400" cy="954107"/>
            </a:xfrm>
            <a:prstGeom prst="rect">
              <a:avLst/>
            </a:prstGeom>
            <a:noFill/>
            <a:scene3d>
              <a:camera prst="orthographicFront"/>
              <a:lightRig rig="threePt" dir="t"/>
            </a:scene3d>
            <a:sp3d>
              <a:bevelT w="152400" h="50800" prst="softRound"/>
            </a:sp3d>
          </p:spPr>
          <p:txBody>
            <a:bodyPr wrap="square" rtlCol="0">
              <a:spAutoFit/>
            </a:bodyPr>
            <a:lstStyle/>
            <a:p>
              <a:pPr algn="ctr"/>
              <a:r>
                <a:rPr lang="en-US" sz="2800" dirty="0" smtClean="0">
                  <a:solidFill>
                    <a:schemeClr val="accent6">
                      <a:lumMod val="50000"/>
                    </a:schemeClr>
                  </a:solidFill>
                </a:rPr>
                <a:t>Irish Culture and Politics</a:t>
              </a:r>
              <a:endParaRPr lang="en-US" sz="2800" dirty="0">
                <a:solidFill>
                  <a:schemeClr val="accent6">
                    <a:lumMod val="50000"/>
                  </a:schemeClr>
                </a:solidFill>
              </a:endParaRPr>
            </a:p>
          </p:txBody>
        </p:sp>
      </p:grpSp>
      <p:grpSp>
        <p:nvGrpSpPr>
          <p:cNvPr id="16" name="Group 15"/>
          <p:cNvGrpSpPr/>
          <p:nvPr/>
        </p:nvGrpSpPr>
        <p:grpSpPr>
          <a:xfrm>
            <a:off x="2971800" y="4343400"/>
            <a:ext cx="2971800" cy="2286000"/>
            <a:chOff x="2971800" y="4343400"/>
            <a:chExt cx="2971800" cy="2286000"/>
          </a:xfrm>
          <a:effectLst>
            <a:outerShdw blurRad="50800" dist="38100" dir="5400000" algn="t" rotWithShape="0">
              <a:prstClr val="black">
                <a:alpha val="40000"/>
              </a:prstClr>
            </a:outerShdw>
          </a:effectLst>
        </p:grpSpPr>
        <p:sp>
          <p:nvSpPr>
            <p:cNvPr id="9" name="Oval 8"/>
            <p:cNvSpPr/>
            <p:nvPr/>
          </p:nvSpPr>
          <p:spPr>
            <a:xfrm>
              <a:off x="2971800" y="4343400"/>
              <a:ext cx="2971800" cy="2286000"/>
            </a:xfrm>
            <a:prstGeom prst="ellipse">
              <a:avLst/>
            </a:prstGeom>
            <a:solidFill>
              <a:schemeClr val="tx1">
                <a:lumMod val="65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429000" y="4989493"/>
              <a:ext cx="2133600" cy="954107"/>
            </a:xfrm>
            <a:prstGeom prst="rect">
              <a:avLst/>
            </a:prstGeom>
            <a:noFill/>
            <a:scene3d>
              <a:camera prst="orthographicFront"/>
              <a:lightRig rig="threePt" dir="t"/>
            </a:scene3d>
            <a:sp3d>
              <a:bevelT w="152400" h="50800" prst="softRound"/>
            </a:sp3d>
          </p:spPr>
          <p:txBody>
            <a:bodyPr wrap="square" rtlCol="0">
              <a:spAutoFit/>
            </a:bodyPr>
            <a:lstStyle/>
            <a:p>
              <a:pPr algn="ctr"/>
              <a:r>
                <a:rPr lang="en-US" sz="2800" dirty="0" smtClean="0">
                  <a:solidFill>
                    <a:schemeClr val="accent6">
                      <a:lumMod val="50000"/>
                    </a:schemeClr>
                  </a:solidFill>
                </a:rPr>
                <a:t>Relationships with Women</a:t>
              </a:r>
              <a:endParaRPr lang="en-US" sz="2800" dirty="0">
                <a:solidFill>
                  <a:schemeClr val="accent6">
                    <a:lumMod val="50000"/>
                  </a:schemeClr>
                </a:solidFill>
              </a:endParaRPr>
            </a:p>
          </p:txBody>
        </p:sp>
      </p:grpSp>
      <p:grpSp>
        <p:nvGrpSpPr>
          <p:cNvPr id="15" name="Group 14"/>
          <p:cNvGrpSpPr/>
          <p:nvPr/>
        </p:nvGrpSpPr>
        <p:grpSpPr>
          <a:xfrm>
            <a:off x="5715000" y="2209800"/>
            <a:ext cx="2971800" cy="2286000"/>
            <a:chOff x="5715000" y="2209800"/>
            <a:chExt cx="2971800" cy="2286000"/>
          </a:xfrm>
          <a:effectLst>
            <a:outerShdw blurRad="50800" dist="38100" dir="8100000" algn="tr" rotWithShape="0">
              <a:prstClr val="black">
                <a:alpha val="40000"/>
              </a:prstClr>
            </a:outerShdw>
          </a:effectLst>
        </p:grpSpPr>
        <p:sp>
          <p:nvSpPr>
            <p:cNvPr id="10" name="Oval 9"/>
            <p:cNvSpPr/>
            <p:nvPr/>
          </p:nvSpPr>
          <p:spPr>
            <a:xfrm>
              <a:off x="5715000" y="2209800"/>
              <a:ext cx="2971800" cy="2286000"/>
            </a:xfrm>
            <a:prstGeom prst="ellipse">
              <a:avLst/>
            </a:prstGeom>
            <a:solidFill>
              <a:schemeClr val="tx1">
                <a:lumMod val="65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943600" y="2932093"/>
              <a:ext cx="2514600" cy="954107"/>
            </a:xfrm>
            <a:prstGeom prst="rect">
              <a:avLst/>
            </a:prstGeom>
            <a:noFill/>
            <a:scene3d>
              <a:camera prst="orthographicFront"/>
              <a:lightRig rig="threePt" dir="t"/>
            </a:scene3d>
            <a:sp3d>
              <a:bevelT w="152400" h="50800" prst="softRound"/>
            </a:sp3d>
          </p:spPr>
          <p:txBody>
            <a:bodyPr wrap="square" rtlCol="0">
              <a:spAutoFit/>
            </a:bodyPr>
            <a:lstStyle/>
            <a:p>
              <a:pPr algn="ctr"/>
              <a:r>
                <a:rPr lang="en-US" sz="2800" dirty="0" smtClean="0">
                  <a:solidFill>
                    <a:schemeClr val="accent6">
                      <a:lumMod val="50000"/>
                    </a:schemeClr>
                  </a:solidFill>
                </a:rPr>
                <a:t>Spirituality and the Occult</a:t>
              </a:r>
              <a:endParaRPr lang="en-US" sz="2800" dirty="0">
                <a:solidFill>
                  <a:schemeClr val="accent6">
                    <a:lumMod val="50000"/>
                  </a:schemeClr>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chemeClr val="bg1"/>
                </a:solidFill>
              </a:rPr>
              <a:t>William Butler Yeats</a:t>
            </a:r>
            <a:endParaRPr lang="en-US" dirty="0">
              <a:solidFill>
                <a:schemeClr val="bg1"/>
              </a:solidFill>
            </a:endParaRPr>
          </a:p>
        </p:txBody>
      </p:sp>
      <p:sp>
        <p:nvSpPr>
          <p:cNvPr id="3" name="Content Placeholder 2"/>
          <p:cNvSpPr>
            <a:spLocks noGrp="1"/>
          </p:cNvSpPr>
          <p:nvPr>
            <p:ph idx="1"/>
          </p:nvPr>
        </p:nvSpPr>
        <p:spPr>
          <a:xfrm>
            <a:off x="2743200" y="1295400"/>
            <a:ext cx="6019800" cy="5257800"/>
          </a:xfrm>
        </p:spPr>
        <p:txBody>
          <a:bodyPr/>
          <a:lstStyle/>
          <a:p>
            <a:r>
              <a:rPr lang="en-US" dirty="0" smtClean="0">
                <a:solidFill>
                  <a:schemeClr val="bg1"/>
                </a:solidFill>
              </a:rPr>
              <a:t>1865-1939</a:t>
            </a:r>
          </a:p>
          <a:p>
            <a:r>
              <a:rPr lang="en-US" dirty="0" smtClean="0">
                <a:solidFill>
                  <a:schemeClr val="bg1"/>
                </a:solidFill>
              </a:rPr>
              <a:t>born in Dublin, Ireland</a:t>
            </a:r>
          </a:p>
          <a:p>
            <a:r>
              <a:rPr lang="en-US" dirty="0" smtClean="0">
                <a:solidFill>
                  <a:schemeClr val="bg1"/>
                </a:solidFill>
              </a:rPr>
              <a:t>Anglo-Irish (Protestant) descent</a:t>
            </a:r>
          </a:p>
          <a:p>
            <a:r>
              <a:rPr lang="en-US" dirty="0" smtClean="0">
                <a:solidFill>
                  <a:schemeClr val="bg1"/>
                </a:solidFill>
              </a:rPr>
              <a:t>father, John Yeats, was a portrait painter and religious skeptic</a:t>
            </a:r>
          </a:p>
          <a:p>
            <a:r>
              <a:rPr lang="en-US" dirty="0" smtClean="0">
                <a:solidFill>
                  <a:schemeClr val="bg1"/>
                </a:solidFill>
              </a:rPr>
              <a:t>family moved to London, spent summers with his mother’s family in </a:t>
            </a:r>
            <a:r>
              <a:rPr lang="en-US" dirty="0" err="1" smtClean="0">
                <a:solidFill>
                  <a:schemeClr val="bg1"/>
                </a:solidFill>
              </a:rPr>
              <a:t>Sligo</a:t>
            </a:r>
            <a:r>
              <a:rPr lang="en-US" dirty="0" smtClean="0">
                <a:solidFill>
                  <a:schemeClr val="bg1"/>
                </a:solidFill>
              </a:rPr>
              <a:t>, Ireland</a:t>
            </a:r>
          </a:p>
          <a:p>
            <a:endParaRPr lang="en-US" dirty="0" smtClean="0"/>
          </a:p>
          <a:p>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381000" y="1447800"/>
            <a:ext cx="2143125" cy="2657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chemeClr val="bg1"/>
                </a:solidFill>
              </a:rPr>
              <a:t>William Butler Yeats</a:t>
            </a:r>
            <a:endParaRPr lang="en-US" dirty="0">
              <a:solidFill>
                <a:schemeClr val="bg1"/>
              </a:solidFill>
            </a:endParaRPr>
          </a:p>
        </p:txBody>
      </p:sp>
      <p:sp>
        <p:nvSpPr>
          <p:cNvPr id="3" name="Content Placeholder 2"/>
          <p:cNvSpPr>
            <a:spLocks noGrp="1"/>
          </p:cNvSpPr>
          <p:nvPr>
            <p:ph idx="1"/>
          </p:nvPr>
        </p:nvSpPr>
        <p:spPr>
          <a:xfrm>
            <a:off x="3505200" y="1143000"/>
            <a:ext cx="5334000" cy="5257800"/>
          </a:xfrm>
        </p:spPr>
        <p:txBody>
          <a:bodyPr>
            <a:normAutofit lnSpcReduction="10000"/>
          </a:bodyPr>
          <a:lstStyle/>
          <a:p>
            <a:r>
              <a:rPr lang="en-US" dirty="0" smtClean="0">
                <a:solidFill>
                  <a:schemeClr val="bg1"/>
                </a:solidFill>
              </a:rPr>
              <a:t>Studied Irish myth and folklore </a:t>
            </a:r>
          </a:p>
          <a:p>
            <a:r>
              <a:rPr lang="en-US" dirty="0" smtClean="0">
                <a:solidFill>
                  <a:schemeClr val="bg1"/>
                </a:solidFill>
              </a:rPr>
              <a:t>Worked to revive Irish culture and heritage in order to promote Ireland’s movement for independence from England.</a:t>
            </a:r>
          </a:p>
          <a:p>
            <a:r>
              <a:rPr lang="en-US" i="1" dirty="0" smtClean="0">
                <a:solidFill>
                  <a:schemeClr val="bg1"/>
                </a:solidFill>
              </a:rPr>
              <a:t>The Celtic Twilight </a:t>
            </a:r>
            <a:r>
              <a:rPr lang="en-US" dirty="0" smtClean="0">
                <a:solidFill>
                  <a:schemeClr val="bg1"/>
                </a:solidFill>
              </a:rPr>
              <a:t>(1893)</a:t>
            </a:r>
          </a:p>
          <a:p>
            <a:r>
              <a:rPr lang="en-US" dirty="0" smtClean="0">
                <a:solidFill>
                  <a:schemeClr val="bg1"/>
                </a:solidFill>
              </a:rPr>
              <a:t>Irish literary </a:t>
            </a:r>
            <a:r>
              <a:rPr lang="en-US" dirty="0" smtClean="0">
                <a:solidFill>
                  <a:schemeClr val="bg1"/>
                </a:solidFill>
              </a:rPr>
              <a:t>revival</a:t>
            </a:r>
          </a:p>
          <a:p>
            <a:r>
              <a:rPr lang="en-US" dirty="0" smtClean="0">
                <a:solidFill>
                  <a:schemeClr val="bg1"/>
                </a:solidFill>
              </a:rPr>
              <a:t>Abbey Theater</a:t>
            </a:r>
            <a:endParaRPr lang="en-US" dirty="0" smtClean="0">
              <a:solidFill>
                <a:schemeClr val="bg1"/>
              </a:solidFill>
            </a:endParaRPr>
          </a:p>
          <a:p>
            <a:pPr>
              <a:buNone/>
            </a:pPr>
            <a:endParaRPr lang="en-US" dirty="0" smtClean="0">
              <a:solidFill>
                <a:schemeClr val="bg1"/>
              </a:solidFill>
            </a:endParaRPr>
          </a:p>
          <a:p>
            <a:endParaRPr lang="en-US" dirty="0" smtClean="0"/>
          </a:p>
          <a:p>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352425" y="1714500"/>
            <a:ext cx="3000375" cy="4762500"/>
          </a:xfrm>
          <a:prstGeom prst="rect">
            <a:avLst/>
          </a:prstGeom>
          <a:noFill/>
          <a:ln w="9525">
            <a:noFill/>
            <a:miter lim="800000"/>
            <a:headEnd/>
            <a:tailEnd/>
          </a:ln>
          <a:effectLst/>
        </p:spPr>
      </p:pic>
      <p:grpSp>
        <p:nvGrpSpPr>
          <p:cNvPr id="8" name="Group 7"/>
          <p:cNvGrpSpPr/>
          <p:nvPr/>
        </p:nvGrpSpPr>
        <p:grpSpPr>
          <a:xfrm>
            <a:off x="-76200" y="-76200"/>
            <a:ext cx="1676400" cy="1371600"/>
            <a:chOff x="-640774" y="-1905000"/>
            <a:chExt cx="2971801" cy="2286000"/>
          </a:xfrm>
          <a:effectLst>
            <a:outerShdw blurRad="50800" dist="38100" dir="8100000" algn="tr" rotWithShape="0">
              <a:prstClr val="black">
                <a:alpha val="40000"/>
              </a:prstClr>
            </a:outerShdw>
          </a:effectLst>
        </p:grpSpPr>
        <p:sp>
          <p:nvSpPr>
            <p:cNvPr id="9" name="Oval 8"/>
            <p:cNvSpPr/>
            <p:nvPr/>
          </p:nvSpPr>
          <p:spPr>
            <a:xfrm>
              <a:off x="-640774" y="-1905000"/>
              <a:ext cx="2971801" cy="2286000"/>
            </a:xfrm>
            <a:prstGeom prst="ellipse">
              <a:avLst/>
            </a:prstGeom>
            <a:solidFill>
              <a:schemeClr val="tx1">
                <a:lumMod val="65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1784" y="-1228625"/>
              <a:ext cx="2462647" cy="974625"/>
            </a:xfrm>
            <a:prstGeom prst="rect">
              <a:avLst/>
            </a:prstGeom>
            <a:noFill/>
            <a:scene3d>
              <a:camera prst="orthographicFront"/>
              <a:lightRig rig="threePt" dir="t"/>
            </a:scene3d>
            <a:sp3d>
              <a:bevelT w="152400" h="50800" prst="softRound"/>
            </a:sp3d>
          </p:spPr>
          <p:txBody>
            <a:bodyPr wrap="square" rtlCol="0">
              <a:spAutoFit/>
            </a:bodyPr>
            <a:lstStyle/>
            <a:p>
              <a:pPr algn="ctr"/>
              <a:r>
                <a:rPr lang="en-US" sz="1600" dirty="0" smtClean="0">
                  <a:solidFill>
                    <a:schemeClr val="accent6">
                      <a:lumMod val="50000"/>
                    </a:schemeClr>
                  </a:solidFill>
                </a:rPr>
                <a:t>Irish Culture and Politics</a:t>
              </a:r>
              <a:endParaRPr lang="en-US" sz="1600" dirty="0">
                <a:solidFill>
                  <a:schemeClr val="accent6">
                    <a:lumMod val="50000"/>
                  </a:schemeClr>
                </a:solidFill>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chemeClr val="bg1"/>
                </a:solidFill>
              </a:rPr>
              <a:t>William Butler Yeats</a:t>
            </a:r>
            <a:endParaRPr lang="en-US" dirty="0">
              <a:solidFill>
                <a:schemeClr val="bg1"/>
              </a:solidFill>
            </a:endParaRPr>
          </a:p>
        </p:txBody>
      </p:sp>
      <p:sp>
        <p:nvSpPr>
          <p:cNvPr id="3" name="Content Placeholder 2"/>
          <p:cNvSpPr>
            <a:spLocks noGrp="1"/>
          </p:cNvSpPr>
          <p:nvPr>
            <p:ph idx="1"/>
          </p:nvPr>
        </p:nvSpPr>
        <p:spPr>
          <a:xfrm>
            <a:off x="3124200" y="3429000"/>
            <a:ext cx="6934200" cy="2895600"/>
          </a:xfrm>
        </p:spPr>
        <p:txBody>
          <a:bodyPr>
            <a:normAutofit fontScale="85000" lnSpcReduction="20000"/>
          </a:bodyPr>
          <a:lstStyle/>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r>
              <a:rPr lang="en-US" sz="3500" dirty="0" smtClean="0">
                <a:solidFill>
                  <a:schemeClr val="bg1">
                    <a:lumMod val="50000"/>
                    <a:lumOff val="50000"/>
                  </a:schemeClr>
                </a:solidFill>
              </a:rPr>
              <a:t>1917 (age 52) Married                                                   </a:t>
            </a:r>
            <a:r>
              <a:rPr lang="en-US" sz="3500" dirty="0" err="1" smtClean="0">
                <a:solidFill>
                  <a:schemeClr val="bg1">
                    <a:lumMod val="50000"/>
                    <a:lumOff val="50000"/>
                  </a:schemeClr>
                </a:solidFill>
              </a:rPr>
              <a:t>Georgie</a:t>
            </a:r>
            <a:r>
              <a:rPr lang="en-US" sz="3500" dirty="0" smtClean="0">
                <a:solidFill>
                  <a:schemeClr val="bg1">
                    <a:lumMod val="50000"/>
                    <a:lumOff val="50000"/>
                  </a:schemeClr>
                </a:solidFill>
              </a:rPr>
              <a:t> Hyde-Lees.</a:t>
            </a:r>
          </a:p>
        </p:txBody>
      </p:sp>
      <p:pic>
        <p:nvPicPr>
          <p:cNvPr id="5" name="Picture 6"/>
          <p:cNvPicPr>
            <a:picLocks noChangeAspect="1" noChangeArrowheads="1"/>
          </p:cNvPicPr>
          <p:nvPr/>
        </p:nvPicPr>
        <p:blipFill>
          <a:blip r:embed="rId2" cstate="print"/>
          <a:srcRect b="11852"/>
          <a:stretch>
            <a:fillRect/>
          </a:stretch>
        </p:blipFill>
        <p:spPr bwMode="auto">
          <a:xfrm>
            <a:off x="1219200" y="1295400"/>
            <a:ext cx="2268416" cy="3276600"/>
          </a:xfrm>
          <a:prstGeom prst="rect">
            <a:avLst/>
          </a:prstGeom>
          <a:noFill/>
          <a:ln w="9525">
            <a:noFill/>
            <a:miter lim="800000"/>
            <a:headEnd/>
            <a:tailEnd/>
          </a:ln>
          <a:effectLst/>
        </p:spPr>
      </p:pic>
      <p:pic>
        <p:nvPicPr>
          <p:cNvPr id="7" name="Picture 7"/>
          <p:cNvPicPr>
            <a:picLocks noChangeAspect="1" noChangeArrowheads="1"/>
          </p:cNvPicPr>
          <p:nvPr/>
        </p:nvPicPr>
        <p:blipFill>
          <a:blip r:embed="rId3" cstate="print"/>
          <a:srcRect/>
          <a:stretch>
            <a:fillRect/>
          </a:stretch>
        </p:blipFill>
        <p:spPr bwMode="auto">
          <a:xfrm>
            <a:off x="7315200" y="2895600"/>
            <a:ext cx="1219200" cy="3533913"/>
          </a:xfrm>
          <a:prstGeom prst="rect">
            <a:avLst/>
          </a:prstGeom>
          <a:noFill/>
          <a:ln w="9525">
            <a:noFill/>
            <a:miter lim="800000"/>
            <a:headEnd/>
            <a:tailEnd/>
          </a:ln>
          <a:effectLst/>
        </p:spPr>
      </p:pic>
      <p:sp>
        <p:nvSpPr>
          <p:cNvPr id="8" name="Rectangle 7"/>
          <p:cNvSpPr/>
          <p:nvPr/>
        </p:nvSpPr>
        <p:spPr>
          <a:xfrm>
            <a:off x="3733800" y="1447800"/>
            <a:ext cx="4572000" cy="1477328"/>
          </a:xfrm>
          <a:prstGeom prst="rect">
            <a:avLst/>
          </a:prstGeom>
        </p:spPr>
        <p:txBody>
          <a:bodyPr wrap="square">
            <a:spAutoFit/>
          </a:bodyPr>
          <a:lstStyle/>
          <a:p>
            <a:pPr>
              <a:buFont typeface="Arial" pitchFamily="34" charset="0"/>
              <a:buChar char="•"/>
            </a:pPr>
            <a:r>
              <a:rPr lang="en-US" sz="3000" dirty="0" smtClean="0">
                <a:solidFill>
                  <a:schemeClr val="bg1"/>
                </a:solidFill>
              </a:rPr>
              <a:t>1889 (age 24) Met and fell in unrequited love with actress Maud Gonne. </a:t>
            </a:r>
          </a:p>
        </p:txBody>
      </p:sp>
      <p:grpSp>
        <p:nvGrpSpPr>
          <p:cNvPr id="9" name="Group 8"/>
          <p:cNvGrpSpPr/>
          <p:nvPr/>
        </p:nvGrpSpPr>
        <p:grpSpPr>
          <a:xfrm>
            <a:off x="-152400" y="-152400"/>
            <a:ext cx="1752600" cy="1447800"/>
            <a:chOff x="304800" y="2286000"/>
            <a:chExt cx="2971800" cy="2286000"/>
          </a:xfrm>
          <a:effectLst>
            <a:outerShdw blurRad="50800" dist="38100" dir="8100000" algn="tr" rotWithShape="0">
              <a:prstClr val="black">
                <a:alpha val="40000"/>
              </a:prstClr>
            </a:outerShdw>
          </a:effectLst>
        </p:grpSpPr>
        <p:sp>
          <p:nvSpPr>
            <p:cNvPr id="10" name="Oval 9"/>
            <p:cNvSpPr/>
            <p:nvPr/>
          </p:nvSpPr>
          <p:spPr>
            <a:xfrm>
              <a:off x="304800" y="2286000"/>
              <a:ext cx="2971800" cy="2286000"/>
            </a:xfrm>
            <a:prstGeom prst="ellipse">
              <a:avLst/>
            </a:prstGeom>
            <a:solidFill>
              <a:schemeClr val="tx1">
                <a:lumMod val="65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92426" y="3007895"/>
              <a:ext cx="2256182" cy="923329"/>
            </a:xfrm>
            <a:prstGeom prst="rect">
              <a:avLst/>
            </a:prstGeom>
            <a:noFill/>
            <a:scene3d>
              <a:camera prst="orthographicFront"/>
              <a:lightRig rig="threePt" dir="t"/>
            </a:scene3d>
            <a:sp3d>
              <a:bevelT w="152400" h="50800" prst="softRound"/>
            </a:sp3d>
          </p:spPr>
          <p:txBody>
            <a:bodyPr wrap="square" rtlCol="0">
              <a:spAutoFit/>
            </a:bodyPr>
            <a:lstStyle/>
            <a:p>
              <a:pPr algn="ctr"/>
              <a:r>
                <a:rPr lang="en-US" sz="1600" dirty="0" smtClean="0">
                  <a:solidFill>
                    <a:schemeClr val="accent6">
                      <a:lumMod val="50000"/>
                    </a:schemeClr>
                  </a:solidFill>
                </a:rPr>
                <a:t>Relationships with Women</a:t>
              </a:r>
              <a:endParaRPr lang="en-US" sz="1600" dirty="0">
                <a:solidFill>
                  <a:schemeClr val="accent6">
                    <a:lumMod val="50000"/>
                  </a:schemeClr>
                </a:solidFil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chemeClr val="bg1"/>
                </a:solidFill>
              </a:rPr>
              <a:t>William Butler Yeats</a:t>
            </a:r>
            <a:endParaRPr lang="en-US" dirty="0">
              <a:solidFill>
                <a:schemeClr val="bg1"/>
              </a:solidFill>
            </a:endParaRPr>
          </a:p>
        </p:txBody>
      </p:sp>
      <p:sp>
        <p:nvSpPr>
          <p:cNvPr id="3" name="Content Placeholder 2"/>
          <p:cNvSpPr>
            <a:spLocks noGrp="1"/>
          </p:cNvSpPr>
          <p:nvPr>
            <p:ph idx="1"/>
          </p:nvPr>
        </p:nvSpPr>
        <p:spPr>
          <a:xfrm>
            <a:off x="3124200" y="1600200"/>
            <a:ext cx="6019800" cy="5257800"/>
          </a:xfrm>
        </p:spPr>
        <p:txBody>
          <a:bodyPr>
            <a:normAutofit/>
          </a:bodyPr>
          <a:lstStyle/>
          <a:p>
            <a:r>
              <a:rPr lang="en-US" dirty="0" smtClean="0">
                <a:solidFill>
                  <a:schemeClr val="bg1"/>
                </a:solidFill>
              </a:rPr>
              <a:t>1922 After Ireland achieved independence, he took a seat         in the Irish senate.</a:t>
            </a:r>
          </a:p>
          <a:p>
            <a:pPr>
              <a:buNone/>
            </a:pPr>
            <a:endParaRPr lang="en-US" dirty="0" smtClean="0">
              <a:solidFill>
                <a:schemeClr val="bg1"/>
              </a:solidFill>
            </a:endParaRPr>
          </a:p>
          <a:p>
            <a:r>
              <a:rPr lang="en-US" dirty="0" smtClean="0">
                <a:solidFill>
                  <a:schemeClr val="bg1"/>
                </a:solidFill>
              </a:rPr>
              <a:t>1923 Won the Nobel prize for literature.</a:t>
            </a:r>
            <a:endParaRPr lang="en-US" dirty="0"/>
          </a:p>
        </p:txBody>
      </p:sp>
      <p:pic>
        <p:nvPicPr>
          <p:cNvPr id="6" name="Picture 5" descr="yeatsold.jpg"/>
          <p:cNvPicPr>
            <a:picLocks noChangeAspect="1"/>
          </p:cNvPicPr>
          <p:nvPr/>
        </p:nvPicPr>
        <p:blipFill>
          <a:blip r:embed="rId2" cstate="print"/>
          <a:stretch>
            <a:fillRect/>
          </a:stretch>
        </p:blipFill>
        <p:spPr>
          <a:xfrm>
            <a:off x="304800" y="1447800"/>
            <a:ext cx="2819400" cy="3727874"/>
          </a:xfrm>
          <a:prstGeom prst="rect">
            <a:avLst/>
          </a:prstGeom>
        </p:spPr>
      </p:pic>
      <p:grpSp>
        <p:nvGrpSpPr>
          <p:cNvPr id="5" name="Group 4"/>
          <p:cNvGrpSpPr/>
          <p:nvPr/>
        </p:nvGrpSpPr>
        <p:grpSpPr>
          <a:xfrm>
            <a:off x="-152400" y="-152400"/>
            <a:ext cx="1752600" cy="1447800"/>
            <a:chOff x="304800" y="2286000"/>
            <a:chExt cx="2971800" cy="2286000"/>
          </a:xfrm>
          <a:effectLst>
            <a:outerShdw blurRad="50800" dist="38100" dir="8100000" algn="tr" rotWithShape="0">
              <a:prstClr val="black">
                <a:alpha val="40000"/>
              </a:prstClr>
            </a:outerShdw>
          </a:effectLst>
        </p:grpSpPr>
        <p:sp>
          <p:nvSpPr>
            <p:cNvPr id="7" name="Oval 6"/>
            <p:cNvSpPr/>
            <p:nvPr/>
          </p:nvSpPr>
          <p:spPr>
            <a:xfrm>
              <a:off x="304800" y="2286000"/>
              <a:ext cx="2971800" cy="2286000"/>
            </a:xfrm>
            <a:prstGeom prst="ellipse">
              <a:avLst/>
            </a:prstGeom>
            <a:solidFill>
              <a:schemeClr val="tx1">
                <a:lumMod val="65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92426" y="3007895"/>
              <a:ext cx="2256182" cy="923329"/>
            </a:xfrm>
            <a:prstGeom prst="rect">
              <a:avLst/>
            </a:prstGeom>
            <a:noFill/>
            <a:scene3d>
              <a:camera prst="orthographicFront"/>
              <a:lightRig rig="threePt" dir="t"/>
            </a:scene3d>
            <a:sp3d>
              <a:bevelT w="152400" h="50800" prst="softRound"/>
            </a:sp3d>
          </p:spPr>
          <p:txBody>
            <a:bodyPr wrap="square" rtlCol="0">
              <a:spAutoFit/>
            </a:bodyPr>
            <a:lstStyle/>
            <a:p>
              <a:pPr algn="ctr"/>
              <a:r>
                <a:rPr lang="en-US" sz="1600" dirty="0" smtClean="0">
                  <a:solidFill>
                    <a:schemeClr val="accent6">
                      <a:lumMod val="50000"/>
                    </a:schemeClr>
                  </a:solidFill>
                </a:rPr>
                <a:t>Irish Culture</a:t>
              </a:r>
            </a:p>
            <a:p>
              <a:pPr algn="ctr"/>
              <a:r>
                <a:rPr lang="en-US" sz="1600" dirty="0" smtClean="0">
                  <a:solidFill>
                    <a:schemeClr val="accent6">
                      <a:lumMod val="50000"/>
                    </a:schemeClr>
                  </a:solidFill>
                </a:rPr>
                <a:t>and Politics</a:t>
              </a:r>
              <a:endParaRPr lang="en-US" sz="1600" dirty="0">
                <a:solidFill>
                  <a:schemeClr val="accent6">
                    <a:lumMod val="50000"/>
                  </a:schemeClr>
                </a:solidFil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chemeClr val="bg1"/>
                </a:solidFill>
              </a:rPr>
              <a:t>William Butler Yeats</a:t>
            </a:r>
            <a:endParaRPr lang="en-US" dirty="0">
              <a:solidFill>
                <a:schemeClr val="bg1"/>
              </a:solidFill>
            </a:endParaRPr>
          </a:p>
        </p:txBody>
      </p:sp>
      <p:sp>
        <p:nvSpPr>
          <p:cNvPr id="3" name="Content Placeholder 2"/>
          <p:cNvSpPr>
            <a:spLocks noGrp="1"/>
          </p:cNvSpPr>
          <p:nvPr>
            <p:ph idx="1"/>
          </p:nvPr>
        </p:nvSpPr>
        <p:spPr>
          <a:xfrm>
            <a:off x="2743200" y="1295400"/>
            <a:ext cx="6019800" cy="5257800"/>
          </a:xfrm>
        </p:spPr>
        <p:txBody>
          <a:bodyPr>
            <a:normAutofit/>
          </a:bodyPr>
          <a:lstStyle/>
          <a:p>
            <a:r>
              <a:rPr lang="en-US" dirty="0" smtClean="0">
                <a:solidFill>
                  <a:schemeClr val="bg1"/>
                </a:solidFill>
              </a:rPr>
              <a:t>His family was Protestant, but his father was an agnostic skeptic.</a:t>
            </a:r>
          </a:p>
          <a:p>
            <a:r>
              <a:rPr lang="en-US" dirty="0" smtClean="0">
                <a:solidFill>
                  <a:schemeClr val="bg1"/>
                </a:solidFill>
              </a:rPr>
              <a:t>Formed early interest in Irish folklore: tales of fairies, spirits, banshees, and magic.</a:t>
            </a:r>
          </a:p>
          <a:p>
            <a:r>
              <a:rPr lang="en-US" dirty="0" smtClean="0">
                <a:solidFill>
                  <a:schemeClr val="bg1"/>
                </a:solidFill>
              </a:rPr>
              <a:t>Interest in the occult led him to join Madame Helena Blavatsky’s Theosophical Society</a:t>
            </a:r>
          </a:p>
        </p:txBody>
      </p:sp>
      <p:pic>
        <p:nvPicPr>
          <p:cNvPr id="5" name="Picture 4" descr="yeatsyoung.png"/>
          <p:cNvPicPr>
            <a:picLocks noChangeAspect="1"/>
          </p:cNvPicPr>
          <p:nvPr/>
        </p:nvPicPr>
        <p:blipFill>
          <a:blip r:embed="rId2" cstate="print"/>
          <a:stretch>
            <a:fillRect/>
          </a:stretch>
        </p:blipFill>
        <p:spPr>
          <a:xfrm>
            <a:off x="304800" y="1371600"/>
            <a:ext cx="2476191" cy="3047619"/>
          </a:xfrm>
          <a:prstGeom prst="rect">
            <a:avLst/>
          </a:prstGeom>
        </p:spPr>
      </p:pic>
      <p:grpSp>
        <p:nvGrpSpPr>
          <p:cNvPr id="6" name="Group 5"/>
          <p:cNvGrpSpPr/>
          <p:nvPr/>
        </p:nvGrpSpPr>
        <p:grpSpPr>
          <a:xfrm>
            <a:off x="-152400" y="-152400"/>
            <a:ext cx="1752600" cy="1447800"/>
            <a:chOff x="304800" y="2286000"/>
            <a:chExt cx="2971800" cy="2286000"/>
          </a:xfrm>
          <a:effectLst>
            <a:outerShdw blurRad="50800" dist="38100" dir="8100000" algn="tr" rotWithShape="0">
              <a:prstClr val="black">
                <a:alpha val="40000"/>
              </a:prstClr>
            </a:outerShdw>
          </a:effectLst>
        </p:grpSpPr>
        <p:sp>
          <p:nvSpPr>
            <p:cNvPr id="7" name="Oval 6"/>
            <p:cNvSpPr/>
            <p:nvPr/>
          </p:nvSpPr>
          <p:spPr>
            <a:xfrm>
              <a:off x="304800" y="2286000"/>
              <a:ext cx="2971800" cy="2286000"/>
            </a:xfrm>
            <a:prstGeom prst="ellipse">
              <a:avLst/>
            </a:prstGeom>
            <a:solidFill>
              <a:schemeClr val="tx1">
                <a:lumMod val="65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34009" y="3007895"/>
              <a:ext cx="2713383" cy="923329"/>
            </a:xfrm>
            <a:prstGeom prst="rect">
              <a:avLst/>
            </a:prstGeom>
            <a:noFill/>
            <a:scene3d>
              <a:camera prst="orthographicFront"/>
              <a:lightRig rig="threePt" dir="t"/>
            </a:scene3d>
            <a:sp3d>
              <a:bevelT w="152400" h="50800" prst="softRound"/>
            </a:sp3d>
          </p:spPr>
          <p:txBody>
            <a:bodyPr wrap="square" rtlCol="0">
              <a:spAutoFit/>
            </a:bodyPr>
            <a:lstStyle/>
            <a:p>
              <a:pPr algn="ctr"/>
              <a:r>
                <a:rPr lang="en-US" sz="1600" dirty="0" smtClean="0">
                  <a:solidFill>
                    <a:schemeClr val="accent6">
                      <a:lumMod val="50000"/>
                    </a:schemeClr>
                  </a:solidFill>
                </a:rPr>
                <a:t>Spirituality and the Occult</a:t>
              </a:r>
              <a:endParaRPr lang="en-US" sz="1600" dirty="0">
                <a:solidFill>
                  <a:schemeClr val="accent6">
                    <a:lumMod val="50000"/>
                  </a:schemeClr>
                </a:solidFil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chemeClr val="bg1"/>
                </a:solidFill>
              </a:rPr>
              <a:t>William Butler Yeats</a:t>
            </a:r>
            <a:endParaRPr lang="en-US" dirty="0">
              <a:solidFill>
                <a:schemeClr val="bg1"/>
              </a:solidFill>
            </a:endParaRPr>
          </a:p>
        </p:txBody>
      </p:sp>
      <p:sp>
        <p:nvSpPr>
          <p:cNvPr id="3" name="Content Placeholder 2"/>
          <p:cNvSpPr>
            <a:spLocks noGrp="1"/>
          </p:cNvSpPr>
          <p:nvPr>
            <p:ph idx="1"/>
          </p:nvPr>
        </p:nvSpPr>
        <p:spPr>
          <a:xfrm>
            <a:off x="2743200" y="1676400"/>
            <a:ext cx="6019800" cy="5257800"/>
          </a:xfrm>
        </p:spPr>
        <p:txBody>
          <a:bodyPr/>
          <a:lstStyle/>
          <a:p>
            <a:r>
              <a:rPr lang="en-US" dirty="0" smtClean="0">
                <a:solidFill>
                  <a:schemeClr val="bg1"/>
                </a:solidFill>
              </a:rPr>
              <a:t>Left the Theosophical Society to be initiated into the Order of the Golden Dawn in 1890, at the age of 25.</a:t>
            </a:r>
          </a:p>
          <a:p>
            <a:r>
              <a:rPr lang="en-US" dirty="0" smtClean="0">
                <a:solidFill>
                  <a:schemeClr val="bg1"/>
                </a:solidFill>
              </a:rPr>
              <a:t>Remained active in occult practices (magic, meditation, divination, astrology, Tarot, spiritualism/</a:t>
            </a:r>
            <a:r>
              <a:rPr lang="en-US" dirty="0" err="1" smtClean="0">
                <a:solidFill>
                  <a:schemeClr val="bg1"/>
                </a:solidFill>
              </a:rPr>
              <a:t>mediumship</a:t>
            </a:r>
            <a:r>
              <a:rPr lang="en-US" dirty="0" smtClean="0">
                <a:solidFill>
                  <a:schemeClr val="bg1"/>
                </a:solidFill>
              </a:rPr>
              <a:t>) his entire life.</a:t>
            </a:r>
            <a:endParaRPr lang="en-US" dirty="0">
              <a:solidFill>
                <a:schemeClr val="bg1"/>
              </a:solidFill>
            </a:endParaRPr>
          </a:p>
        </p:txBody>
      </p:sp>
      <p:pic>
        <p:nvPicPr>
          <p:cNvPr id="6" name="Picture 5" descr="golden_dawn.jpg"/>
          <p:cNvPicPr>
            <a:picLocks noChangeAspect="1"/>
          </p:cNvPicPr>
          <p:nvPr/>
        </p:nvPicPr>
        <p:blipFill>
          <a:blip r:embed="rId2" cstate="print"/>
          <a:stretch>
            <a:fillRect/>
          </a:stretch>
        </p:blipFill>
        <p:spPr>
          <a:xfrm>
            <a:off x="457200" y="1533144"/>
            <a:ext cx="2133600" cy="3470656"/>
          </a:xfrm>
          <a:prstGeom prst="rect">
            <a:avLst/>
          </a:prstGeom>
        </p:spPr>
      </p:pic>
      <p:sp>
        <p:nvSpPr>
          <p:cNvPr id="5" name="Oval 4"/>
          <p:cNvSpPr/>
          <p:nvPr/>
        </p:nvSpPr>
        <p:spPr>
          <a:xfrm>
            <a:off x="-152400" y="-152400"/>
            <a:ext cx="1752600" cy="1447800"/>
          </a:xfrm>
          <a:prstGeom prst="ellipse">
            <a:avLst/>
          </a:prstGeom>
          <a:solidFill>
            <a:schemeClr val="tx1">
              <a:lumMod val="65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 y="304800"/>
            <a:ext cx="1600200" cy="584775"/>
          </a:xfrm>
          <a:prstGeom prst="rect">
            <a:avLst/>
          </a:prstGeom>
          <a:noFill/>
          <a:scene3d>
            <a:camera prst="orthographicFront"/>
            <a:lightRig rig="threePt" dir="t"/>
          </a:scene3d>
          <a:sp3d>
            <a:bevelT w="152400" h="50800" prst="softRound"/>
          </a:sp3d>
        </p:spPr>
        <p:txBody>
          <a:bodyPr wrap="square" rtlCol="0">
            <a:spAutoFit/>
          </a:bodyPr>
          <a:lstStyle/>
          <a:p>
            <a:pPr algn="ctr"/>
            <a:r>
              <a:rPr lang="en-US" sz="1600" dirty="0" smtClean="0">
                <a:solidFill>
                  <a:schemeClr val="accent6">
                    <a:lumMod val="50000"/>
                  </a:schemeClr>
                </a:solidFill>
              </a:rPr>
              <a:t>Spirituality and the Occult</a:t>
            </a:r>
            <a:endParaRPr lang="en-US" sz="1600" dirty="0">
              <a:solidFill>
                <a:schemeClr val="accent6">
                  <a:lumMod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1487</TotalTime>
  <Words>1274</Words>
  <Application>Microsoft Office PowerPoint</Application>
  <PresentationFormat>On-screen Show (4:3)</PresentationFormat>
  <Paragraphs>207</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William Butler Yeats (1865-1939)</vt:lpstr>
      <vt:lpstr>William Butler Yeats</vt:lpstr>
      <vt:lpstr>William Butler Yeats</vt:lpstr>
      <vt:lpstr>William Butler Yeats</vt:lpstr>
      <vt:lpstr>William Butler Yeats</vt:lpstr>
      <vt:lpstr>William Butler Yeats</vt:lpstr>
      <vt:lpstr>William Butler Yeats</vt:lpstr>
      <vt:lpstr>William Butler Yeats</vt:lpstr>
      <vt:lpstr>William Butler Yeats</vt:lpstr>
      <vt:lpstr>William Butler Yeats A Vision</vt:lpstr>
      <vt:lpstr>William Butler Yeats A Vision</vt:lpstr>
      <vt:lpstr>William Butler Yeats</vt:lpstr>
      <vt:lpstr>William Butler Yeats</vt:lpstr>
      <vt:lpstr>William Butler Yeats </vt:lpstr>
      <vt:lpstr> The fall of Troy, the founding of Rome </vt:lpstr>
      <vt:lpstr>Leda and the Swan</vt:lpstr>
      <vt:lpstr>The Annunciation of Christ</vt:lpstr>
      <vt:lpstr>Slide 18</vt:lpstr>
      <vt:lpstr>William Butler Yeats</vt:lpstr>
      <vt:lpstr>William Butler Yeats</vt:lpstr>
      <vt:lpstr>William Butler Yeats</vt:lpstr>
      <vt:lpstr>Slide 22</vt:lpstr>
      <vt:lpstr>William Butler Yeats</vt:lpstr>
      <vt:lpstr>William Butler Yeats</vt:lpstr>
      <vt:lpstr>Slide 25</vt:lpstr>
      <vt:lpstr>William Butler Yeats</vt:lpstr>
      <vt:lpstr>William Butler Yeats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Butler Yeats</dc:title>
  <dc:creator>Amy</dc:creator>
  <cp:lastModifiedBy>Amy</cp:lastModifiedBy>
  <cp:revision>121</cp:revision>
  <dcterms:created xsi:type="dcterms:W3CDTF">2009-02-27T15:28:51Z</dcterms:created>
  <dcterms:modified xsi:type="dcterms:W3CDTF">2010-03-31T02:21:28Z</dcterms:modified>
</cp:coreProperties>
</file>