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diagrams/colors1.xml" ContentType="application/vnd.openxmlformats-officedocument.drawingml.diagramColors+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slides/slide4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Default Extension="gif" ContentType="image/gif"/>
  <Override PartName="/ppt/diagrams/layout1.xml" ContentType="application/vnd.openxmlformats-officedocument.drawingml.diagram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diagrams/data1.xml" ContentType="application/vnd.openxmlformats-officedocument.drawingml.diagramData+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Layouts/slideLayout7.xml" ContentType="application/vnd.openxmlformats-officedocument.presentationml.slideLayout+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diagrams/drawing1.xml" ContentType="application/vnd.ms-office.drawingml.diagramDrawing+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Default Extension="jpeg" ContentType="image/jpeg"/>
  <Override PartName="/ppt/slideLayouts/slideLayout3.xml" ContentType="application/vnd.openxmlformats-officedocument.presentationml.slideLayout+xml"/>
  <Override PartName="/ppt/diagrams/quickStyle1.xml" ContentType="application/vnd.openxmlformats-officedocument.drawingml.diagramStyl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77" r:id="rId3"/>
    <p:sldId id="276" r:id="rId4"/>
    <p:sldId id="271" r:id="rId5"/>
    <p:sldId id="278" r:id="rId6"/>
    <p:sldId id="279" r:id="rId7"/>
    <p:sldId id="280" r:id="rId8"/>
    <p:sldId id="291" r:id="rId9"/>
    <p:sldId id="293" r:id="rId10"/>
    <p:sldId id="285" r:id="rId11"/>
    <p:sldId id="286" r:id="rId12"/>
    <p:sldId id="273" r:id="rId13"/>
    <p:sldId id="257" r:id="rId14"/>
    <p:sldId id="283" r:id="rId15"/>
    <p:sldId id="268" r:id="rId16"/>
    <p:sldId id="281" r:id="rId17"/>
    <p:sldId id="264" r:id="rId18"/>
    <p:sldId id="265" r:id="rId19"/>
    <p:sldId id="266" r:id="rId20"/>
    <p:sldId id="267" r:id="rId21"/>
    <p:sldId id="292" r:id="rId22"/>
    <p:sldId id="295" r:id="rId23"/>
    <p:sldId id="287" r:id="rId24"/>
    <p:sldId id="297" r:id="rId25"/>
    <p:sldId id="282" r:id="rId26"/>
    <p:sldId id="298" r:id="rId27"/>
    <p:sldId id="299" r:id="rId28"/>
    <p:sldId id="296" r:id="rId29"/>
    <p:sldId id="288" r:id="rId30"/>
    <p:sldId id="262" r:id="rId31"/>
    <p:sldId id="301" r:id="rId32"/>
    <p:sldId id="300" r:id="rId33"/>
    <p:sldId id="290" r:id="rId34"/>
    <p:sldId id="270" r:id="rId35"/>
    <p:sldId id="269" r:id="rId36"/>
    <p:sldId id="258" r:id="rId37"/>
    <p:sldId id="263" r:id="rId38"/>
    <p:sldId id="289" r:id="rId39"/>
    <p:sldId id="272" r:id="rId40"/>
    <p:sldId id="303" r:id="rId41"/>
    <p:sldId id="294" r:id="rId42"/>
    <p:sldId id="302" r:id="rId43"/>
    <p:sldId id="260" r:id="rId4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69" d="100"/>
          <a:sy n="69" d="100"/>
        </p:scale>
        <p:origin x="-522" y="-102"/>
      </p:cViewPr>
      <p:guideLst>
        <p:guide orient="horz" pos="2160"/>
        <p:guide pos="2880"/>
      </p:guideLst>
    </p:cSldViewPr>
  </p:slideViewPr>
  <p:notesTextViewPr>
    <p:cViewPr>
      <p:scale>
        <a:sx n="100" d="100"/>
        <a:sy n="100" d="100"/>
      </p:scale>
      <p:origin x="0" y="0"/>
    </p:cViewPr>
  </p:notesTextViewPr>
  <p:sorterViewPr>
    <p:cViewPr>
      <p:scale>
        <a:sx n="66" d="100"/>
        <a:sy n="66" d="100"/>
      </p:scale>
      <p:origin x="0" y="3162"/>
    </p:cViewPr>
  </p:sorter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ableStyles" Target="tableStyles.xml"/></Relationships>
</file>

<file path=ppt/diagrams/_rels/data1.xml.rels><?xml version="1.0" encoding="UTF-8" standalone="yes"?>
<Relationships xmlns="http://schemas.openxmlformats.org/package/2006/relationships"><Relationship Id="rId1" Type="http://schemas.openxmlformats.org/officeDocument/2006/relationships/image" Target="../media/image5.jpeg"/></Relationships>
</file>

<file path=ppt/diagrams/_rels/drawing1.xml.rels><?xml version="1.0" encoding="UTF-8" standalone="yes"?>
<Relationships xmlns="http://schemas.openxmlformats.org/package/2006/relationships"><Relationship Id="rId1" Type="http://schemas.openxmlformats.org/officeDocument/2006/relationships/image" Target="../media/image5.jpeg"/></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4AE3E74-0CE3-43B8-ACA1-24F74E9B0DBD}" type="doc">
      <dgm:prSet loTypeId="urn:microsoft.com/office/officeart/2005/8/layout/radial2" loCatId="relationship" qsTypeId="urn:microsoft.com/office/officeart/2005/8/quickstyle/simple4" qsCatId="simple" csTypeId="urn:microsoft.com/office/officeart/2005/8/colors/colorful1" csCatId="colorful" phldr="1"/>
      <dgm:spPr/>
      <dgm:t>
        <a:bodyPr/>
        <a:lstStyle/>
        <a:p>
          <a:endParaRPr lang="en-US"/>
        </a:p>
      </dgm:t>
    </dgm:pt>
    <dgm:pt modelId="{19F80032-C83A-46E1-85BB-F3A40B7C0F74}">
      <dgm:prSet phldrT="[Text]" custT="1"/>
      <dgm:spPr/>
      <dgm:t>
        <a:bodyPr/>
        <a:lstStyle/>
        <a:p>
          <a:r>
            <a:rPr lang="en-US" sz="2000" dirty="0" smtClean="0"/>
            <a:t>Political</a:t>
          </a:r>
          <a:endParaRPr lang="en-US" sz="2000" dirty="0"/>
        </a:p>
      </dgm:t>
    </dgm:pt>
    <dgm:pt modelId="{74B72F7A-0A95-4A6F-9491-9FACE8DF640A}" type="parTrans" cxnId="{9B023CD1-FCAE-4E16-8BB6-3379FE6F5566}">
      <dgm:prSet/>
      <dgm:spPr/>
      <dgm:t>
        <a:bodyPr/>
        <a:lstStyle/>
        <a:p>
          <a:endParaRPr lang="en-US"/>
        </a:p>
      </dgm:t>
    </dgm:pt>
    <dgm:pt modelId="{57D6B2FD-A2DE-492F-84F5-0D53FB2E90BF}" type="sibTrans" cxnId="{9B023CD1-FCAE-4E16-8BB6-3379FE6F5566}">
      <dgm:prSet/>
      <dgm:spPr/>
      <dgm:t>
        <a:bodyPr/>
        <a:lstStyle/>
        <a:p>
          <a:endParaRPr lang="en-US"/>
        </a:p>
      </dgm:t>
    </dgm:pt>
    <dgm:pt modelId="{8ACBB2DD-F271-4C2D-89ED-19805FAB0871}">
      <dgm:prSet phldrT="[Text]"/>
      <dgm:spPr/>
      <dgm:t>
        <a:bodyPr/>
        <a:lstStyle/>
        <a:p>
          <a:r>
            <a:rPr lang="en-US" dirty="0" smtClean="0"/>
            <a:t>Parliament</a:t>
          </a:r>
          <a:endParaRPr lang="en-US" dirty="0"/>
        </a:p>
      </dgm:t>
    </dgm:pt>
    <dgm:pt modelId="{C1596DA2-C6A4-4396-B350-9A926B249D2E}" type="parTrans" cxnId="{96B49DDE-2FEF-4A2D-9495-CBEBFD3F48C2}">
      <dgm:prSet/>
      <dgm:spPr/>
      <dgm:t>
        <a:bodyPr/>
        <a:lstStyle/>
        <a:p>
          <a:endParaRPr lang="en-US"/>
        </a:p>
      </dgm:t>
    </dgm:pt>
    <dgm:pt modelId="{DA4EDE9D-220C-496B-917A-952C82512EF6}" type="sibTrans" cxnId="{96B49DDE-2FEF-4A2D-9495-CBEBFD3F48C2}">
      <dgm:prSet/>
      <dgm:spPr/>
      <dgm:t>
        <a:bodyPr/>
        <a:lstStyle/>
        <a:p>
          <a:endParaRPr lang="en-US"/>
        </a:p>
      </dgm:t>
    </dgm:pt>
    <dgm:pt modelId="{5F6C31EF-ECF6-4EB5-89F5-76CFBCCED9ED}">
      <dgm:prSet phldrT="[Text]" custT="1"/>
      <dgm:spPr/>
      <dgm:t>
        <a:bodyPr/>
        <a:lstStyle/>
        <a:p>
          <a:r>
            <a:rPr lang="en-US" sz="2000" dirty="0" smtClean="0"/>
            <a:t>Cultural</a:t>
          </a:r>
          <a:endParaRPr lang="en-US" sz="2000" dirty="0"/>
        </a:p>
      </dgm:t>
    </dgm:pt>
    <dgm:pt modelId="{EA0AEF15-82A4-47F2-ACAD-E462EE341188}" type="parTrans" cxnId="{0CA38465-7C33-4255-8229-B6F19465D6C1}">
      <dgm:prSet/>
      <dgm:spPr/>
      <dgm:t>
        <a:bodyPr/>
        <a:lstStyle/>
        <a:p>
          <a:endParaRPr lang="en-US"/>
        </a:p>
      </dgm:t>
    </dgm:pt>
    <dgm:pt modelId="{388E09DA-2AFA-47AC-A03F-8C333F73D292}" type="sibTrans" cxnId="{0CA38465-7C33-4255-8229-B6F19465D6C1}">
      <dgm:prSet/>
      <dgm:spPr/>
      <dgm:t>
        <a:bodyPr/>
        <a:lstStyle/>
        <a:p>
          <a:endParaRPr lang="en-US"/>
        </a:p>
      </dgm:t>
    </dgm:pt>
    <dgm:pt modelId="{29F76CFC-8317-46CD-BEF2-7CAAA4F16276}">
      <dgm:prSet phldrT="[Text]"/>
      <dgm:spPr/>
      <dgm:t>
        <a:bodyPr/>
        <a:lstStyle/>
        <a:p>
          <a:r>
            <a:rPr lang="en-US" dirty="0" smtClean="0"/>
            <a:t>Reviving Gaelic</a:t>
          </a:r>
          <a:endParaRPr lang="en-US" dirty="0"/>
        </a:p>
      </dgm:t>
    </dgm:pt>
    <dgm:pt modelId="{F2FBCF2B-B534-4C91-8290-23475716E5C1}" type="parTrans" cxnId="{EF1674B3-7BF5-4780-AFF0-52366DAD5E5F}">
      <dgm:prSet/>
      <dgm:spPr/>
      <dgm:t>
        <a:bodyPr/>
        <a:lstStyle/>
        <a:p>
          <a:endParaRPr lang="en-US"/>
        </a:p>
      </dgm:t>
    </dgm:pt>
    <dgm:pt modelId="{801C4EB4-7B8B-4B76-815B-F6B720BB5134}" type="sibTrans" cxnId="{EF1674B3-7BF5-4780-AFF0-52366DAD5E5F}">
      <dgm:prSet/>
      <dgm:spPr/>
      <dgm:t>
        <a:bodyPr/>
        <a:lstStyle/>
        <a:p>
          <a:endParaRPr lang="en-US"/>
        </a:p>
      </dgm:t>
    </dgm:pt>
    <dgm:pt modelId="{252F1354-1E5D-4F1D-A86A-2EEBD89786CB}">
      <dgm:prSet phldrT="[Text]" custT="1"/>
      <dgm:spPr/>
      <dgm:t>
        <a:bodyPr/>
        <a:lstStyle/>
        <a:p>
          <a:r>
            <a:rPr lang="en-US" sz="2000" dirty="0" smtClean="0"/>
            <a:t>Revolutionary</a:t>
          </a:r>
          <a:endParaRPr lang="en-US" sz="2000" dirty="0"/>
        </a:p>
      </dgm:t>
    </dgm:pt>
    <dgm:pt modelId="{8556F3F8-B0F4-4449-9292-2C15B006432F}" type="parTrans" cxnId="{E8028ADB-6489-48DA-A392-BD3B39F137A1}">
      <dgm:prSet/>
      <dgm:spPr/>
      <dgm:t>
        <a:bodyPr/>
        <a:lstStyle/>
        <a:p>
          <a:endParaRPr lang="en-US"/>
        </a:p>
      </dgm:t>
    </dgm:pt>
    <dgm:pt modelId="{9DE40366-A72F-4016-8D06-2F1841ED7F0F}" type="sibTrans" cxnId="{E8028ADB-6489-48DA-A392-BD3B39F137A1}">
      <dgm:prSet/>
      <dgm:spPr/>
      <dgm:t>
        <a:bodyPr/>
        <a:lstStyle/>
        <a:p>
          <a:endParaRPr lang="en-US"/>
        </a:p>
      </dgm:t>
    </dgm:pt>
    <dgm:pt modelId="{9BE2B7D3-D93A-44F4-BA3F-04CADBE8EF24}">
      <dgm:prSet phldrT="[Text]"/>
      <dgm:spPr/>
      <dgm:t>
        <a:bodyPr/>
        <a:lstStyle/>
        <a:p>
          <a:r>
            <a:rPr lang="en-US" dirty="0" smtClean="0"/>
            <a:t>Irish Republican Brotherhood (later, the IRA)</a:t>
          </a:r>
          <a:endParaRPr lang="en-US" dirty="0"/>
        </a:p>
      </dgm:t>
    </dgm:pt>
    <dgm:pt modelId="{30AAF4F4-F015-4D6A-BC8E-AFA4B397E29E}" type="parTrans" cxnId="{B6319974-9CE8-4F58-A995-3877C4C01925}">
      <dgm:prSet/>
      <dgm:spPr/>
      <dgm:t>
        <a:bodyPr/>
        <a:lstStyle/>
        <a:p>
          <a:endParaRPr lang="en-US"/>
        </a:p>
      </dgm:t>
    </dgm:pt>
    <dgm:pt modelId="{4F40F86F-0F34-458D-A94B-EC11337ECFB9}" type="sibTrans" cxnId="{B6319974-9CE8-4F58-A995-3877C4C01925}">
      <dgm:prSet/>
      <dgm:spPr/>
      <dgm:t>
        <a:bodyPr/>
        <a:lstStyle/>
        <a:p>
          <a:endParaRPr lang="en-US"/>
        </a:p>
      </dgm:t>
    </dgm:pt>
    <dgm:pt modelId="{ECD70540-2495-4501-8D13-406E0A5F5BD6}">
      <dgm:prSet phldrT="[Text]"/>
      <dgm:spPr/>
      <dgm:t>
        <a:bodyPr/>
        <a:lstStyle/>
        <a:p>
          <a:r>
            <a:rPr lang="en-US" dirty="0" smtClean="0"/>
            <a:t>Irish Volunteers</a:t>
          </a:r>
          <a:endParaRPr lang="en-US" dirty="0"/>
        </a:p>
      </dgm:t>
    </dgm:pt>
    <dgm:pt modelId="{36E0FEF9-570C-4115-8CCE-5F212E1B16D3}" type="parTrans" cxnId="{11DA6E57-6D78-4743-BF33-7B7C98A8818E}">
      <dgm:prSet/>
      <dgm:spPr/>
      <dgm:t>
        <a:bodyPr/>
        <a:lstStyle/>
        <a:p>
          <a:endParaRPr lang="en-US"/>
        </a:p>
      </dgm:t>
    </dgm:pt>
    <dgm:pt modelId="{F6424622-32C8-4C36-84CA-D05AEF4575B1}" type="sibTrans" cxnId="{11DA6E57-6D78-4743-BF33-7B7C98A8818E}">
      <dgm:prSet/>
      <dgm:spPr/>
      <dgm:t>
        <a:bodyPr/>
        <a:lstStyle/>
        <a:p>
          <a:endParaRPr lang="en-US"/>
        </a:p>
      </dgm:t>
    </dgm:pt>
    <dgm:pt modelId="{67A641FB-2B72-4CC3-9879-2B9928FE5C70}">
      <dgm:prSet phldrT="[Text]"/>
      <dgm:spPr/>
      <dgm:t>
        <a:bodyPr/>
        <a:lstStyle/>
        <a:p>
          <a:r>
            <a:rPr lang="en-US" dirty="0" smtClean="0"/>
            <a:t>Elections</a:t>
          </a:r>
          <a:endParaRPr lang="en-US" dirty="0"/>
        </a:p>
      </dgm:t>
    </dgm:pt>
    <dgm:pt modelId="{4514F2A8-0E47-4D45-A678-CD16E7BD1CCD}" type="parTrans" cxnId="{188AEFC9-552C-46E9-813A-52274C0C0CBC}">
      <dgm:prSet/>
      <dgm:spPr/>
      <dgm:t>
        <a:bodyPr/>
        <a:lstStyle/>
        <a:p>
          <a:endParaRPr lang="en-US"/>
        </a:p>
      </dgm:t>
    </dgm:pt>
    <dgm:pt modelId="{7046AABA-74F8-4591-8541-8AEE247AA347}" type="sibTrans" cxnId="{188AEFC9-552C-46E9-813A-52274C0C0CBC}">
      <dgm:prSet/>
      <dgm:spPr/>
      <dgm:t>
        <a:bodyPr/>
        <a:lstStyle/>
        <a:p>
          <a:endParaRPr lang="en-US"/>
        </a:p>
      </dgm:t>
    </dgm:pt>
    <dgm:pt modelId="{50CCC02B-9805-4328-9C19-EE84E3C9D6C6}">
      <dgm:prSet phldrT="[Text]"/>
      <dgm:spPr/>
      <dgm:t>
        <a:bodyPr/>
        <a:lstStyle/>
        <a:p>
          <a:r>
            <a:rPr lang="en-US" dirty="0" smtClean="0"/>
            <a:t>Irish Folklore</a:t>
          </a:r>
          <a:endParaRPr lang="en-US" dirty="0"/>
        </a:p>
      </dgm:t>
    </dgm:pt>
    <dgm:pt modelId="{11CC48F7-584E-4477-B3DE-57228EA7FAB3}" type="parTrans" cxnId="{921141B2-8B87-4E9C-9D89-AE1B38DF192C}">
      <dgm:prSet/>
      <dgm:spPr/>
      <dgm:t>
        <a:bodyPr/>
        <a:lstStyle/>
        <a:p>
          <a:endParaRPr lang="en-US"/>
        </a:p>
      </dgm:t>
    </dgm:pt>
    <dgm:pt modelId="{6A5577AA-FF03-4D3C-9360-603A9F632287}" type="sibTrans" cxnId="{921141B2-8B87-4E9C-9D89-AE1B38DF192C}">
      <dgm:prSet/>
      <dgm:spPr/>
      <dgm:t>
        <a:bodyPr/>
        <a:lstStyle/>
        <a:p>
          <a:endParaRPr lang="en-US"/>
        </a:p>
      </dgm:t>
    </dgm:pt>
    <dgm:pt modelId="{10244D05-5C9A-4325-87FC-77FE3FE30672}">
      <dgm:prSet phldrT="[Text]"/>
      <dgm:spPr/>
      <dgm:t>
        <a:bodyPr/>
        <a:lstStyle/>
        <a:p>
          <a:r>
            <a:rPr lang="en-US" dirty="0" smtClean="0"/>
            <a:t>Art and Literature</a:t>
          </a:r>
          <a:endParaRPr lang="en-US" dirty="0"/>
        </a:p>
      </dgm:t>
    </dgm:pt>
    <dgm:pt modelId="{30A9DA27-A101-4E62-98F2-B26A3819AB53}" type="parTrans" cxnId="{7FFBA290-9971-498E-955D-B97D7CC84DCB}">
      <dgm:prSet/>
      <dgm:spPr/>
      <dgm:t>
        <a:bodyPr/>
        <a:lstStyle/>
        <a:p>
          <a:endParaRPr lang="en-US"/>
        </a:p>
      </dgm:t>
    </dgm:pt>
    <dgm:pt modelId="{165E780A-31FA-4298-8195-B50AFC4611B2}" type="sibTrans" cxnId="{7FFBA290-9971-498E-955D-B97D7CC84DCB}">
      <dgm:prSet/>
      <dgm:spPr/>
      <dgm:t>
        <a:bodyPr/>
        <a:lstStyle/>
        <a:p>
          <a:endParaRPr lang="en-US"/>
        </a:p>
      </dgm:t>
    </dgm:pt>
    <dgm:pt modelId="{7CE38E9C-B0B3-4C42-8591-F555FB28BE72}">
      <dgm:prSet phldrT="[Text]"/>
      <dgm:spPr/>
      <dgm:t>
        <a:bodyPr/>
        <a:lstStyle/>
        <a:p>
          <a:r>
            <a:rPr lang="en-US" dirty="0" smtClean="0"/>
            <a:t>Irish Sports</a:t>
          </a:r>
          <a:endParaRPr lang="en-US" dirty="0"/>
        </a:p>
      </dgm:t>
    </dgm:pt>
    <dgm:pt modelId="{E0AC68E0-12E9-468E-8117-1BB7D62E30E6}" type="parTrans" cxnId="{53D0B7E3-67AF-49C4-9F69-BAE901F68486}">
      <dgm:prSet/>
      <dgm:spPr/>
      <dgm:t>
        <a:bodyPr/>
        <a:lstStyle/>
        <a:p>
          <a:endParaRPr lang="en-US"/>
        </a:p>
      </dgm:t>
    </dgm:pt>
    <dgm:pt modelId="{C067AF59-08F0-4DFF-A224-CD85613B64E0}" type="sibTrans" cxnId="{53D0B7E3-67AF-49C4-9F69-BAE901F68486}">
      <dgm:prSet/>
      <dgm:spPr/>
      <dgm:t>
        <a:bodyPr/>
        <a:lstStyle/>
        <a:p>
          <a:endParaRPr lang="en-US"/>
        </a:p>
      </dgm:t>
    </dgm:pt>
    <dgm:pt modelId="{739B8E08-5D41-4992-BE6B-D8C172E18DC3}">
      <dgm:prSet phldrT="[Text]"/>
      <dgm:spPr/>
      <dgm:t>
        <a:bodyPr/>
        <a:lstStyle/>
        <a:p>
          <a:r>
            <a:rPr lang="en-US" dirty="0" smtClean="0"/>
            <a:t>Irish Citizen Army</a:t>
          </a:r>
          <a:endParaRPr lang="en-US" dirty="0"/>
        </a:p>
      </dgm:t>
    </dgm:pt>
    <dgm:pt modelId="{B1BB5CA5-1749-4A8F-B45C-6107869EAB49}" type="parTrans" cxnId="{92A18288-0B8C-4F92-9532-F3853D1E063B}">
      <dgm:prSet/>
      <dgm:spPr/>
      <dgm:t>
        <a:bodyPr/>
        <a:lstStyle/>
        <a:p>
          <a:endParaRPr lang="en-US"/>
        </a:p>
      </dgm:t>
    </dgm:pt>
    <dgm:pt modelId="{96416A0A-1271-4939-94F6-8942A75CED8C}" type="sibTrans" cxnId="{92A18288-0B8C-4F92-9532-F3853D1E063B}">
      <dgm:prSet/>
      <dgm:spPr/>
      <dgm:t>
        <a:bodyPr/>
        <a:lstStyle/>
        <a:p>
          <a:endParaRPr lang="en-US"/>
        </a:p>
      </dgm:t>
    </dgm:pt>
    <dgm:pt modelId="{8C750AB1-9AC8-4EAE-9121-ABAD29A5065F}">
      <dgm:prSet phldrT="[Text]"/>
      <dgm:spPr/>
      <dgm:t>
        <a:bodyPr/>
        <a:lstStyle/>
        <a:p>
          <a:r>
            <a:rPr lang="en-US" dirty="0" smtClean="0"/>
            <a:t>Treaty Negotiations</a:t>
          </a:r>
          <a:endParaRPr lang="en-US" dirty="0"/>
        </a:p>
      </dgm:t>
    </dgm:pt>
    <dgm:pt modelId="{2DD05FF1-040F-46C8-A0F7-53CF3987429D}" type="parTrans" cxnId="{18991CED-70A0-44FB-A921-51CB79B4A37F}">
      <dgm:prSet/>
      <dgm:spPr/>
      <dgm:t>
        <a:bodyPr/>
        <a:lstStyle/>
        <a:p>
          <a:endParaRPr lang="en-US"/>
        </a:p>
      </dgm:t>
    </dgm:pt>
    <dgm:pt modelId="{5668FE1E-4B5A-4C9F-A061-E45CF888ADBB}" type="sibTrans" cxnId="{18991CED-70A0-44FB-A921-51CB79B4A37F}">
      <dgm:prSet/>
      <dgm:spPr/>
      <dgm:t>
        <a:bodyPr/>
        <a:lstStyle/>
        <a:p>
          <a:endParaRPr lang="en-US"/>
        </a:p>
      </dgm:t>
    </dgm:pt>
    <dgm:pt modelId="{AFA3AEF2-111D-404B-87FF-824ABC6CFF3B}" type="pres">
      <dgm:prSet presAssocID="{F4AE3E74-0CE3-43B8-ACA1-24F74E9B0DBD}" presName="composite" presStyleCnt="0">
        <dgm:presLayoutVars>
          <dgm:chMax val="5"/>
          <dgm:dir/>
          <dgm:animLvl val="ctr"/>
          <dgm:resizeHandles val="exact"/>
        </dgm:presLayoutVars>
      </dgm:prSet>
      <dgm:spPr/>
      <dgm:t>
        <a:bodyPr/>
        <a:lstStyle/>
        <a:p>
          <a:endParaRPr lang="en-US"/>
        </a:p>
      </dgm:t>
    </dgm:pt>
    <dgm:pt modelId="{8B8CD779-4B6A-43ED-B04D-980E56B01B27}" type="pres">
      <dgm:prSet presAssocID="{F4AE3E74-0CE3-43B8-ACA1-24F74E9B0DBD}" presName="cycle" presStyleCnt="0"/>
      <dgm:spPr/>
    </dgm:pt>
    <dgm:pt modelId="{567D088E-822D-4B50-86A0-8AE83FFF5A83}" type="pres">
      <dgm:prSet presAssocID="{F4AE3E74-0CE3-43B8-ACA1-24F74E9B0DBD}" presName="centerShape" presStyleCnt="0"/>
      <dgm:spPr/>
    </dgm:pt>
    <dgm:pt modelId="{004082F4-148A-4E90-A189-98D164632684}" type="pres">
      <dgm:prSet presAssocID="{F4AE3E74-0CE3-43B8-ACA1-24F74E9B0DBD}" presName="connSite" presStyleLbl="node1" presStyleIdx="0" presStyleCnt="4"/>
      <dgm:spPr/>
    </dgm:pt>
    <dgm:pt modelId="{AC76E92D-C01D-41C5-A8B0-D34A9C329C2B}" type="pres">
      <dgm:prSet presAssocID="{F4AE3E74-0CE3-43B8-ACA1-24F74E9B0DBD}" presName="visible" presStyleLbl="node1" presStyleIdx="0" presStyleCnt="4" custScaleX="156394" custScaleY="159193" custLinFactNeighborX="-50621" custLinFactNeighborY="311"/>
      <dgm:spPr>
        <a:blipFill rotWithShape="0">
          <a:blip xmlns:r="http://schemas.openxmlformats.org/officeDocument/2006/relationships" r:embed="rId1"/>
          <a:stretch>
            <a:fillRect/>
          </a:stretch>
        </a:blipFill>
      </dgm:spPr>
    </dgm:pt>
    <dgm:pt modelId="{93F971CE-756C-4BD2-8BD1-75C68DD84A80}" type="pres">
      <dgm:prSet presAssocID="{74B72F7A-0A95-4A6F-9491-9FACE8DF640A}" presName="Name25" presStyleLbl="parChTrans1D1" presStyleIdx="0" presStyleCnt="3"/>
      <dgm:spPr/>
      <dgm:t>
        <a:bodyPr/>
        <a:lstStyle/>
        <a:p>
          <a:endParaRPr lang="en-US"/>
        </a:p>
      </dgm:t>
    </dgm:pt>
    <dgm:pt modelId="{0CF6C938-97B9-4367-8D6A-E1A0AB9EB087}" type="pres">
      <dgm:prSet presAssocID="{19F80032-C83A-46E1-85BB-F3A40B7C0F74}" presName="node" presStyleCnt="0"/>
      <dgm:spPr/>
    </dgm:pt>
    <dgm:pt modelId="{B7DABC98-4A88-4E32-8400-9446B23CB551}" type="pres">
      <dgm:prSet presAssocID="{19F80032-C83A-46E1-85BB-F3A40B7C0F74}" presName="parentNode" presStyleLbl="node1" presStyleIdx="1" presStyleCnt="4" custScaleX="130702">
        <dgm:presLayoutVars>
          <dgm:chMax val="1"/>
          <dgm:bulletEnabled val="1"/>
        </dgm:presLayoutVars>
      </dgm:prSet>
      <dgm:spPr/>
      <dgm:t>
        <a:bodyPr/>
        <a:lstStyle/>
        <a:p>
          <a:endParaRPr lang="en-US"/>
        </a:p>
      </dgm:t>
    </dgm:pt>
    <dgm:pt modelId="{4243C1F2-767A-43CE-BC36-7160EDB74AA7}" type="pres">
      <dgm:prSet presAssocID="{19F80032-C83A-46E1-85BB-F3A40B7C0F74}" presName="childNode" presStyleLbl="revTx" presStyleIdx="0" presStyleCnt="3">
        <dgm:presLayoutVars>
          <dgm:bulletEnabled val="1"/>
        </dgm:presLayoutVars>
      </dgm:prSet>
      <dgm:spPr/>
      <dgm:t>
        <a:bodyPr/>
        <a:lstStyle/>
        <a:p>
          <a:endParaRPr lang="en-US"/>
        </a:p>
      </dgm:t>
    </dgm:pt>
    <dgm:pt modelId="{DA461120-F727-4ACE-9655-E58D83B0B7EF}" type="pres">
      <dgm:prSet presAssocID="{EA0AEF15-82A4-47F2-ACAD-E462EE341188}" presName="Name25" presStyleLbl="parChTrans1D1" presStyleIdx="1" presStyleCnt="3"/>
      <dgm:spPr/>
      <dgm:t>
        <a:bodyPr/>
        <a:lstStyle/>
        <a:p>
          <a:endParaRPr lang="en-US"/>
        </a:p>
      </dgm:t>
    </dgm:pt>
    <dgm:pt modelId="{A5E5DD9E-F4DB-4CED-AA3A-85C73F651A2F}" type="pres">
      <dgm:prSet presAssocID="{5F6C31EF-ECF6-4EB5-89F5-76CFBCCED9ED}" presName="node" presStyleCnt="0"/>
      <dgm:spPr/>
    </dgm:pt>
    <dgm:pt modelId="{B3145912-DE7B-4746-9519-0EB9F98C4D48}" type="pres">
      <dgm:prSet presAssocID="{5F6C31EF-ECF6-4EB5-89F5-76CFBCCED9ED}" presName="parentNode" presStyleLbl="node1" presStyleIdx="2" presStyleCnt="4" custScaleX="128523">
        <dgm:presLayoutVars>
          <dgm:chMax val="1"/>
          <dgm:bulletEnabled val="1"/>
        </dgm:presLayoutVars>
      </dgm:prSet>
      <dgm:spPr/>
      <dgm:t>
        <a:bodyPr/>
        <a:lstStyle/>
        <a:p>
          <a:endParaRPr lang="en-US"/>
        </a:p>
      </dgm:t>
    </dgm:pt>
    <dgm:pt modelId="{33AC66EF-8D9F-474D-954C-8535449062FC}" type="pres">
      <dgm:prSet presAssocID="{5F6C31EF-ECF6-4EB5-89F5-76CFBCCED9ED}" presName="childNode" presStyleLbl="revTx" presStyleIdx="1" presStyleCnt="3">
        <dgm:presLayoutVars>
          <dgm:bulletEnabled val="1"/>
        </dgm:presLayoutVars>
      </dgm:prSet>
      <dgm:spPr/>
      <dgm:t>
        <a:bodyPr/>
        <a:lstStyle/>
        <a:p>
          <a:endParaRPr lang="en-US"/>
        </a:p>
      </dgm:t>
    </dgm:pt>
    <dgm:pt modelId="{487B7434-08A0-42F4-BFC7-E56D5E5ECDA9}" type="pres">
      <dgm:prSet presAssocID="{8556F3F8-B0F4-4449-9292-2C15B006432F}" presName="Name25" presStyleLbl="parChTrans1D1" presStyleIdx="2" presStyleCnt="3"/>
      <dgm:spPr/>
      <dgm:t>
        <a:bodyPr/>
        <a:lstStyle/>
        <a:p>
          <a:endParaRPr lang="en-US"/>
        </a:p>
      </dgm:t>
    </dgm:pt>
    <dgm:pt modelId="{5D7E0D30-E75A-467D-BDE5-9FC4A6732751}" type="pres">
      <dgm:prSet presAssocID="{252F1354-1E5D-4F1D-A86A-2EEBD89786CB}" presName="node" presStyleCnt="0"/>
      <dgm:spPr/>
    </dgm:pt>
    <dgm:pt modelId="{22F8B262-CF5A-454B-8020-1692F80593C1}" type="pres">
      <dgm:prSet presAssocID="{252F1354-1E5D-4F1D-A86A-2EEBD89786CB}" presName="parentNode" presStyleLbl="node1" presStyleIdx="3" presStyleCnt="4" custScaleX="175719" custLinFactNeighborX="31686" custLinFactNeighborY="-3698">
        <dgm:presLayoutVars>
          <dgm:chMax val="1"/>
          <dgm:bulletEnabled val="1"/>
        </dgm:presLayoutVars>
      </dgm:prSet>
      <dgm:spPr/>
      <dgm:t>
        <a:bodyPr/>
        <a:lstStyle/>
        <a:p>
          <a:endParaRPr lang="en-US"/>
        </a:p>
      </dgm:t>
    </dgm:pt>
    <dgm:pt modelId="{327477C2-DC41-4064-A27F-DED02C0E6F94}" type="pres">
      <dgm:prSet presAssocID="{252F1354-1E5D-4F1D-A86A-2EEBD89786CB}" presName="childNode" presStyleLbl="revTx" presStyleIdx="2" presStyleCnt="3">
        <dgm:presLayoutVars>
          <dgm:bulletEnabled val="1"/>
        </dgm:presLayoutVars>
      </dgm:prSet>
      <dgm:spPr/>
      <dgm:t>
        <a:bodyPr/>
        <a:lstStyle/>
        <a:p>
          <a:endParaRPr lang="en-US"/>
        </a:p>
      </dgm:t>
    </dgm:pt>
  </dgm:ptLst>
  <dgm:cxnLst>
    <dgm:cxn modelId="{B6319974-9CE8-4F58-A995-3877C4C01925}" srcId="{252F1354-1E5D-4F1D-A86A-2EEBD89786CB}" destId="{9BE2B7D3-D93A-44F4-BA3F-04CADBE8EF24}" srcOrd="0" destOrd="0" parTransId="{30AAF4F4-F015-4D6A-BC8E-AFA4B397E29E}" sibTransId="{4F40F86F-0F34-458D-A94B-EC11337ECFB9}"/>
    <dgm:cxn modelId="{18991CED-70A0-44FB-A921-51CB79B4A37F}" srcId="{19F80032-C83A-46E1-85BB-F3A40B7C0F74}" destId="{8C750AB1-9AC8-4EAE-9121-ABAD29A5065F}" srcOrd="2" destOrd="0" parTransId="{2DD05FF1-040F-46C8-A0F7-53CF3987429D}" sibTransId="{5668FE1E-4B5A-4C9F-A061-E45CF888ADBB}"/>
    <dgm:cxn modelId="{96BBB271-2B6E-4003-818D-2EFD37015337}" type="presOf" srcId="{F4AE3E74-0CE3-43B8-ACA1-24F74E9B0DBD}" destId="{AFA3AEF2-111D-404B-87FF-824ABC6CFF3B}" srcOrd="0" destOrd="0" presId="urn:microsoft.com/office/officeart/2005/8/layout/radial2"/>
    <dgm:cxn modelId="{7FCC42FE-DE0D-4F08-A1FA-8CF2CD7FC1AA}" type="presOf" srcId="{10244D05-5C9A-4325-87FC-77FE3FE30672}" destId="{33AC66EF-8D9F-474D-954C-8535449062FC}" srcOrd="0" destOrd="2" presId="urn:microsoft.com/office/officeart/2005/8/layout/radial2"/>
    <dgm:cxn modelId="{ADB0259F-79ED-42F2-B1F6-BBDCEDF6FEEE}" type="presOf" srcId="{252F1354-1E5D-4F1D-A86A-2EEBD89786CB}" destId="{22F8B262-CF5A-454B-8020-1692F80593C1}" srcOrd="0" destOrd="0" presId="urn:microsoft.com/office/officeart/2005/8/layout/radial2"/>
    <dgm:cxn modelId="{605DD084-F505-4769-9531-0029E3E485BC}" type="presOf" srcId="{29F76CFC-8317-46CD-BEF2-7CAAA4F16276}" destId="{33AC66EF-8D9F-474D-954C-8535449062FC}" srcOrd="0" destOrd="0" presId="urn:microsoft.com/office/officeart/2005/8/layout/radial2"/>
    <dgm:cxn modelId="{C1B68CC8-9E5C-41B2-A437-8C2528B871C7}" type="presOf" srcId="{739B8E08-5D41-4992-BE6B-D8C172E18DC3}" destId="{327477C2-DC41-4064-A27F-DED02C0E6F94}" srcOrd="0" destOrd="2" presId="urn:microsoft.com/office/officeart/2005/8/layout/radial2"/>
    <dgm:cxn modelId="{188AEFC9-552C-46E9-813A-52274C0C0CBC}" srcId="{19F80032-C83A-46E1-85BB-F3A40B7C0F74}" destId="{67A641FB-2B72-4CC3-9879-2B9928FE5C70}" srcOrd="1" destOrd="0" parTransId="{4514F2A8-0E47-4D45-A678-CD16E7BD1CCD}" sibTransId="{7046AABA-74F8-4591-8541-8AEE247AA347}"/>
    <dgm:cxn modelId="{EF1674B3-7BF5-4780-AFF0-52366DAD5E5F}" srcId="{5F6C31EF-ECF6-4EB5-89F5-76CFBCCED9ED}" destId="{29F76CFC-8317-46CD-BEF2-7CAAA4F16276}" srcOrd="0" destOrd="0" parTransId="{F2FBCF2B-B534-4C91-8290-23475716E5C1}" sibTransId="{801C4EB4-7B8B-4B76-815B-F6B720BB5134}"/>
    <dgm:cxn modelId="{53D0B7E3-67AF-49C4-9F69-BAE901F68486}" srcId="{5F6C31EF-ECF6-4EB5-89F5-76CFBCCED9ED}" destId="{7CE38E9C-B0B3-4C42-8591-F555FB28BE72}" srcOrd="3" destOrd="0" parTransId="{E0AC68E0-12E9-468E-8117-1BB7D62E30E6}" sibTransId="{C067AF59-08F0-4DFF-A224-CD85613B64E0}"/>
    <dgm:cxn modelId="{96B49DDE-2FEF-4A2D-9495-CBEBFD3F48C2}" srcId="{19F80032-C83A-46E1-85BB-F3A40B7C0F74}" destId="{8ACBB2DD-F271-4C2D-89ED-19805FAB0871}" srcOrd="0" destOrd="0" parTransId="{C1596DA2-C6A4-4396-B350-9A926B249D2E}" sibTransId="{DA4EDE9D-220C-496B-917A-952C82512EF6}"/>
    <dgm:cxn modelId="{52F388F5-E27C-4807-9CC9-13AE8326A101}" type="presOf" srcId="{9BE2B7D3-D93A-44F4-BA3F-04CADBE8EF24}" destId="{327477C2-DC41-4064-A27F-DED02C0E6F94}" srcOrd="0" destOrd="0" presId="urn:microsoft.com/office/officeart/2005/8/layout/radial2"/>
    <dgm:cxn modelId="{7FFBA290-9971-498E-955D-B97D7CC84DCB}" srcId="{5F6C31EF-ECF6-4EB5-89F5-76CFBCCED9ED}" destId="{10244D05-5C9A-4325-87FC-77FE3FE30672}" srcOrd="2" destOrd="0" parTransId="{30A9DA27-A101-4E62-98F2-B26A3819AB53}" sibTransId="{165E780A-31FA-4298-8195-B50AFC4611B2}"/>
    <dgm:cxn modelId="{9B023CD1-FCAE-4E16-8BB6-3379FE6F5566}" srcId="{F4AE3E74-0CE3-43B8-ACA1-24F74E9B0DBD}" destId="{19F80032-C83A-46E1-85BB-F3A40B7C0F74}" srcOrd="0" destOrd="0" parTransId="{74B72F7A-0A95-4A6F-9491-9FACE8DF640A}" sibTransId="{57D6B2FD-A2DE-492F-84F5-0D53FB2E90BF}"/>
    <dgm:cxn modelId="{6B554A99-5F86-43B8-9547-C7599CB576EF}" type="presOf" srcId="{19F80032-C83A-46E1-85BB-F3A40B7C0F74}" destId="{B7DABC98-4A88-4E32-8400-9446B23CB551}" srcOrd="0" destOrd="0" presId="urn:microsoft.com/office/officeart/2005/8/layout/radial2"/>
    <dgm:cxn modelId="{92A18288-0B8C-4F92-9532-F3853D1E063B}" srcId="{252F1354-1E5D-4F1D-A86A-2EEBD89786CB}" destId="{739B8E08-5D41-4992-BE6B-D8C172E18DC3}" srcOrd="2" destOrd="0" parTransId="{B1BB5CA5-1749-4A8F-B45C-6107869EAB49}" sibTransId="{96416A0A-1271-4939-94F6-8942A75CED8C}"/>
    <dgm:cxn modelId="{9DACFB0F-F041-4219-BAF4-0CAD66BDAD39}" type="presOf" srcId="{74B72F7A-0A95-4A6F-9491-9FACE8DF640A}" destId="{93F971CE-756C-4BD2-8BD1-75C68DD84A80}" srcOrd="0" destOrd="0" presId="urn:microsoft.com/office/officeart/2005/8/layout/radial2"/>
    <dgm:cxn modelId="{0E37F6B1-0CB5-4D5B-AEEB-FF969376FC04}" type="presOf" srcId="{ECD70540-2495-4501-8D13-406E0A5F5BD6}" destId="{327477C2-DC41-4064-A27F-DED02C0E6F94}" srcOrd="0" destOrd="1" presId="urn:microsoft.com/office/officeart/2005/8/layout/radial2"/>
    <dgm:cxn modelId="{5A5E5D52-6837-405C-A780-CE8BE1D03065}" type="presOf" srcId="{8C750AB1-9AC8-4EAE-9121-ABAD29A5065F}" destId="{4243C1F2-767A-43CE-BC36-7160EDB74AA7}" srcOrd="0" destOrd="2" presId="urn:microsoft.com/office/officeart/2005/8/layout/radial2"/>
    <dgm:cxn modelId="{594B80E9-4FEB-461A-A97D-02F6455588AF}" type="presOf" srcId="{7CE38E9C-B0B3-4C42-8591-F555FB28BE72}" destId="{33AC66EF-8D9F-474D-954C-8535449062FC}" srcOrd="0" destOrd="3" presId="urn:microsoft.com/office/officeart/2005/8/layout/radial2"/>
    <dgm:cxn modelId="{0CA38465-7C33-4255-8229-B6F19465D6C1}" srcId="{F4AE3E74-0CE3-43B8-ACA1-24F74E9B0DBD}" destId="{5F6C31EF-ECF6-4EB5-89F5-76CFBCCED9ED}" srcOrd="1" destOrd="0" parTransId="{EA0AEF15-82A4-47F2-ACAD-E462EE341188}" sibTransId="{388E09DA-2AFA-47AC-A03F-8C333F73D292}"/>
    <dgm:cxn modelId="{E8028ADB-6489-48DA-A392-BD3B39F137A1}" srcId="{F4AE3E74-0CE3-43B8-ACA1-24F74E9B0DBD}" destId="{252F1354-1E5D-4F1D-A86A-2EEBD89786CB}" srcOrd="2" destOrd="0" parTransId="{8556F3F8-B0F4-4449-9292-2C15B006432F}" sibTransId="{9DE40366-A72F-4016-8D06-2F1841ED7F0F}"/>
    <dgm:cxn modelId="{11DA6E57-6D78-4743-BF33-7B7C98A8818E}" srcId="{252F1354-1E5D-4F1D-A86A-2EEBD89786CB}" destId="{ECD70540-2495-4501-8D13-406E0A5F5BD6}" srcOrd="1" destOrd="0" parTransId="{36E0FEF9-570C-4115-8CCE-5F212E1B16D3}" sibTransId="{F6424622-32C8-4C36-84CA-D05AEF4575B1}"/>
    <dgm:cxn modelId="{FF7811BE-C9E3-477C-913D-0FA70E13CE18}" type="presOf" srcId="{EA0AEF15-82A4-47F2-ACAD-E462EE341188}" destId="{DA461120-F727-4ACE-9655-E58D83B0B7EF}" srcOrd="0" destOrd="0" presId="urn:microsoft.com/office/officeart/2005/8/layout/radial2"/>
    <dgm:cxn modelId="{F13AF9F9-37FA-4F13-B560-46ABDB078870}" type="presOf" srcId="{50CCC02B-9805-4328-9C19-EE84E3C9D6C6}" destId="{33AC66EF-8D9F-474D-954C-8535449062FC}" srcOrd="0" destOrd="1" presId="urn:microsoft.com/office/officeart/2005/8/layout/radial2"/>
    <dgm:cxn modelId="{D64B1EFB-86BF-4535-B801-5FD3C834CE48}" type="presOf" srcId="{5F6C31EF-ECF6-4EB5-89F5-76CFBCCED9ED}" destId="{B3145912-DE7B-4746-9519-0EB9F98C4D48}" srcOrd="0" destOrd="0" presId="urn:microsoft.com/office/officeart/2005/8/layout/radial2"/>
    <dgm:cxn modelId="{0E55D5F2-235B-493A-97E6-D68B4C3475A5}" type="presOf" srcId="{8ACBB2DD-F271-4C2D-89ED-19805FAB0871}" destId="{4243C1F2-767A-43CE-BC36-7160EDB74AA7}" srcOrd="0" destOrd="0" presId="urn:microsoft.com/office/officeart/2005/8/layout/radial2"/>
    <dgm:cxn modelId="{921141B2-8B87-4E9C-9D89-AE1B38DF192C}" srcId="{5F6C31EF-ECF6-4EB5-89F5-76CFBCCED9ED}" destId="{50CCC02B-9805-4328-9C19-EE84E3C9D6C6}" srcOrd="1" destOrd="0" parTransId="{11CC48F7-584E-4477-B3DE-57228EA7FAB3}" sibTransId="{6A5577AA-FF03-4D3C-9360-603A9F632287}"/>
    <dgm:cxn modelId="{8BF62B7D-0214-47B3-A065-CF13FDBA0076}" type="presOf" srcId="{8556F3F8-B0F4-4449-9292-2C15B006432F}" destId="{487B7434-08A0-42F4-BFC7-E56D5E5ECDA9}" srcOrd="0" destOrd="0" presId="urn:microsoft.com/office/officeart/2005/8/layout/radial2"/>
    <dgm:cxn modelId="{F0CA5161-30B1-454D-8C3D-F6064118B2D2}" type="presOf" srcId="{67A641FB-2B72-4CC3-9879-2B9928FE5C70}" destId="{4243C1F2-767A-43CE-BC36-7160EDB74AA7}" srcOrd="0" destOrd="1" presId="urn:microsoft.com/office/officeart/2005/8/layout/radial2"/>
    <dgm:cxn modelId="{728C5228-7A2F-4818-991B-351237048BBF}" type="presParOf" srcId="{AFA3AEF2-111D-404B-87FF-824ABC6CFF3B}" destId="{8B8CD779-4B6A-43ED-B04D-980E56B01B27}" srcOrd="0" destOrd="0" presId="urn:microsoft.com/office/officeart/2005/8/layout/radial2"/>
    <dgm:cxn modelId="{FEDE78DF-1012-4E21-AE70-E57A7F121BE9}" type="presParOf" srcId="{8B8CD779-4B6A-43ED-B04D-980E56B01B27}" destId="{567D088E-822D-4B50-86A0-8AE83FFF5A83}" srcOrd="0" destOrd="0" presId="urn:microsoft.com/office/officeart/2005/8/layout/radial2"/>
    <dgm:cxn modelId="{38D541F0-F0C2-4932-BD47-03646566E162}" type="presParOf" srcId="{567D088E-822D-4B50-86A0-8AE83FFF5A83}" destId="{004082F4-148A-4E90-A189-98D164632684}" srcOrd="0" destOrd="0" presId="urn:microsoft.com/office/officeart/2005/8/layout/radial2"/>
    <dgm:cxn modelId="{0B1C013D-9386-4C8C-968A-6CAC65951A17}" type="presParOf" srcId="{567D088E-822D-4B50-86A0-8AE83FFF5A83}" destId="{AC76E92D-C01D-41C5-A8B0-D34A9C329C2B}" srcOrd="1" destOrd="0" presId="urn:microsoft.com/office/officeart/2005/8/layout/radial2"/>
    <dgm:cxn modelId="{14DAEDF2-AD4B-4EE8-A697-2EF7E6B6A8C5}" type="presParOf" srcId="{8B8CD779-4B6A-43ED-B04D-980E56B01B27}" destId="{93F971CE-756C-4BD2-8BD1-75C68DD84A80}" srcOrd="1" destOrd="0" presId="urn:microsoft.com/office/officeart/2005/8/layout/radial2"/>
    <dgm:cxn modelId="{F6993097-AD7F-4FCC-917D-92946100CE70}" type="presParOf" srcId="{8B8CD779-4B6A-43ED-B04D-980E56B01B27}" destId="{0CF6C938-97B9-4367-8D6A-E1A0AB9EB087}" srcOrd="2" destOrd="0" presId="urn:microsoft.com/office/officeart/2005/8/layout/radial2"/>
    <dgm:cxn modelId="{A8E1C995-B545-4777-BB74-57CD0AAEDAB1}" type="presParOf" srcId="{0CF6C938-97B9-4367-8D6A-E1A0AB9EB087}" destId="{B7DABC98-4A88-4E32-8400-9446B23CB551}" srcOrd="0" destOrd="0" presId="urn:microsoft.com/office/officeart/2005/8/layout/radial2"/>
    <dgm:cxn modelId="{E0187E14-690E-481A-A4B8-CB1140D9CB50}" type="presParOf" srcId="{0CF6C938-97B9-4367-8D6A-E1A0AB9EB087}" destId="{4243C1F2-767A-43CE-BC36-7160EDB74AA7}" srcOrd="1" destOrd="0" presId="urn:microsoft.com/office/officeart/2005/8/layout/radial2"/>
    <dgm:cxn modelId="{B17D0E31-84DE-4319-87FD-A5686ED1795B}" type="presParOf" srcId="{8B8CD779-4B6A-43ED-B04D-980E56B01B27}" destId="{DA461120-F727-4ACE-9655-E58D83B0B7EF}" srcOrd="3" destOrd="0" presId="urn:microsoft.com/office/officeart/2005/8/layout/radial2"/>
    <dgm:cxn modelId="{FD9FF206-1BE3-46CD-B5ED-D72FE6B51268}" type="presParOf" srcId="{8B8CD779-4B6A-43ED-B04D-980E56B01B27}" destId="{A5E5DD9E-F4DB-4CED-AA3A-85C73F651A2F}" srcOrd="4" destOrd="0" presId="urn:microsoft.com/office/officeart/2005/8/layout/radial2"/>
    <dgm:cxn modelId="{6658851D-E8D4-4508-996B-4E2D9FA9FCDF}" type="presParOf" srcId="{A5E5DD9E-F4DB-4CED-AA3A-85C73F651A2F}" destId="{B3145912-DE7B-4746-9519-0EB9F98C4D48}" srcOrd="0" destOrd="0" presId="urn:microsoft.com/office/officeart/2005/8/layout/radial2"/>
    <dgm:cxn modelId="{562C9152-C6D3-49D8-BDE7-30CDB4DB6BCB}" type="presParOf" srcId="{A5E5DD9E-F4DB-4CED-AA3A-85C73F651A2F}" destId="{33AC66EF-8D9F-474D-954C-8535449062FC}" srcOrd="1" destOrd="0" presId="urn:microsoft.com/office/officeart/2005/8/layout/radial2"/>
    <dgm:cxn modelId="{A278C211-A78E-4C94-92D6-6655441E5332}" type="presParOf" srcId="{8B8CD779-4B6A-43ED-B04D-980E56B01B27}" destId="{487B7434-08A0-42F4-BFC7-E56D5E5ECDA9}" srcOrd="5" destOrd="0" presId="urn:microsoft.com/office/officeart/2005/8/layout/radial2"/>
    <dgm:cxn modelId="{146DF391-6B0F-4D85-8BD5-FB38BD22C1F2}" type="presParOf" srcId="{8B8CD779-4B6A-43ED-B04D-980E56B01B27}" destId="{5D7E0D30-E75A-467D-BDE5-9FC4A6732751}" srcOrd="6" destOrd="0" presId="urn:microsoft.com/office/officeart/2005/8/layout/radial2"/>
    <dgm:cxn modelId="{36A199C8-A7B2-4400-9C36-FDCA60DE89CB}" type="presParOf" srcId="{5D7E0D30-E75A-467D-BDE5-9FC4A6732751}" destId="{22F8B262-CF5A-454B-8020-1692F80593C1}" srcOrd="0" destOrd="0" presId="urn:microsoft.com/office/officeart/2005/8/layout/radial2"/>
    <dgm:cxn modelId="{FA57ABC5-4A26-434E-83D7-A35E664BA39E}" type="presParOf" srcId="{5D7E0D30-E75A-467D-BDE5-9FC4A6732751}" destId="{327477C2-DC41-4064-A27F-DED02C0E6F94}" srcOrd="1" destOrd="0" presId="urn:microsoft.com/office/officeart/2005/8/layout/radial2"/>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rawing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487B7434-08A0-42F4-BFC7-E56D5E5ECDA9}">
      <dsp:nvSpPr>
        <dsp:cNvPr id="0" name=""/>
        <dsp:cNvSpPr/>
      </dsp:nvSpPr>
      <dsp:spPr>
        <a:xfrm rot="2250230">
          <a:off x="3057209" y="2988032"/>
          <a:ext cx="730930" cy="47021"/>
        </a:xfrm>
        <a:custGeom>
          <a:avLst/>
          <a:gdLst/>
          <a:ahLst/>
          <a:cxnLst/>
          <a:rect l="0" t="0" r="0" b="0"/>
          <a:pathLst>
            <a:path>
              <a:moveTo>
                <a:pt x="0" y="23510"/>
              </a:moveTo>
              <a:lnTo>
                <a:pt x="730930" y="23510"/>
              </a:lnTo>
            </a:path>
          </a:pathLst>
        </a:custGeom>
        <a:noFill/>
        <a:ln w="9525" cap="flat"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DA461120-F727-4ACE-9655-E58D83B0B7EF}">
      <dsp:nvSpPr>
        <dsp:cNvPr id="0" name=""/>
        <dsp:cNvSpPr/>
      </dsp:nvSpPr>
      <dsp:spPr>
        <a:xfrm>
          <a:off x="3132746" y="2193433"/>
          <a:ext cx="520601" cy="47021"/>
        </a:xfrm>
        <a:custGeom>
          <a:avLst/>
          <a:gdLst/>
          <a:ahLst/>
          <a:cxnLst/>
          <a:rect l="0" t="0" r="0" b="0"/>
          <a:pathLst>
            <a:path>
              <a:moveTo>
                <a:pt x="0" y="23510"/>
              </a:moveTo>
              <a:lnTo>
                <a:pt x="520601" y="23510"/>
              </a:lnTo>
            </a:path>
          </a:pathLst>
        </a:custGeom>
        <a:noFill/>
        <a:ln w="9525" cap="flat"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93F971CE-756C-4BD2-8BD1-75C68DD84A80}">
      <dsp:nvSpPr>
        <dsp:cNvPr id="0" name=""/>
        <dsp:cNvSpPr/>
      </dsp:nvSpPr>
      <dsp:spPr>
        <a:xfrm rot="18988599">
          <a:off x="3058493" y="1299423"/>
          <a:ext cx="540207" cy="47021"/>
        </a:xfrm>
        <a:custGeom>
          <a:avLst/>
          <a:gdLst/>
          <a:ahLst/>
          <a:cxnLst/>
          <a:rect l="0" t="0" r="0" b="0"/>
          <a:pathLst>
            <a:path>
              <a:moveTo>
                <a:pt x="0" y="23510"/>
              </a:moveTo>
              <a:lnTo>
                <a:pt x="540207" y="23510"/>
              </a:lnTo>
            </a:path>
          </a:pathLst>
        </a:custGeom>
        <a:noFill/>
        <a:ln w="9525" cap="flat"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AC76E92D-C01D-41C5-A8B0-D34A9C329C2B}">
      <dsp:nvSpPr>
        <dsp:cNvPr id="0" name=""/>
        <dsp:cNvSpPr/>
      </dsp:nvSpPr>
      <dsp:spPr>
        <a:xfrm>
          <a:off x="0" y="528229"/>
          <a:ext cx="3331061" cy="3390677"/>
        </a:xfrm>
        <a:prstGeom prst="ellipse">
          <a:avLst/>
        </a:prstGeom>
        <a:blipFill rotWithShape="0">
          <a:blip xmlns:r="http://schemas.openxmlformats.org/officeDocument/2006/relationships" r:embed="rId1"/>
          <a:stretch>
            <a:fillRect/>
          </a:stretch>
        </a:blipFill>
        <a:ln>
          <a:noFill/>
        </a:ln>
        <a:effectLst>
          <a:outerShdw blurRad="57150" dist="38100" dir="5400000" algn="ctr" rotWithShape="0">
            <a:schemeClr val="accent2">
              <a:hueOff val="0"/>
              <a:satOff val="0"/>
              <a:lumOff val="0"/>
              <a:alphaOff val="0"/>
              <a:shade val="9000"/>
              <a:satMod val="105000"/>
              <a:alpha val="48000"/>
            </a:schemeClr>
          </a:outerShdw>
        </a:effectLst>
      </dsp:spPr>
      <dsp:style>
        <a:lnRef idx="0">
          <a:scrgbClr r="0" g="0" b="0"/>
        </a:lnRef>
        <a:fillRef idx="3">
          <a:scrgbClr r="0" g="0" b="0"/>
        </a:fillRef>
        <a:effectRef idx="2">
          <a:scrgbClr r="0" g="0" b="0"/>
        </a:effectRef>
        <a:fontRef idx="minor">
          <a:schemeClr val="lt1"/>
        </a:fontRef>
      </dsp:style>
    </dsp:sp>
    <dsp:sp modelId="{B7DABC98-4A88-4E32-8400-9446B23CB551}">
      <dsp:nvSpPr>
        <dsp:cNvPr id="0" name=""/>
        <dsp:cNvSpPr/>
      </dsp:nvSpPr>
      <dsp:spPr>
        <a:xfrm>
          <a:off x="3213223" y="356"/>
          <a:ext cx="1670306" cy="1277949"/>
        </a:xfrm>
        <a:prstGeom prst="ellipse">
          <a:avLst/>
        </a:prstGeom>
        <a:gradFill rotWithShape="0">
          <a:gsLst>
            <a:gs pos="0">
              <a:schemeClr val="accent3">
                <a:hueOff val="0"/>
                <a:satOff val="0"/>
                <a:lumOff val="0"/>
                <a:alphaOff val="0"/>
                <a:tint val="98000"/>
                <a:shade val="25000"/>
                <a:satMod val="250000"/>
              </a:schemeClr>
            </a:gs>
            <a:gs pos="68000">
              <a:schemeClr val="accent3">
                <a:hueOff val="0"/>
                <a:satOff val="0"/>
                <a:lumOff val="0"/>
                <a:alphaOff val="0"/>
                <a:tint val="86000"/>
                <a:satMod val="115000"/>
              </a:schemeClr>
            </a:gs>
            <a:gs pos="100000">
              <a:schemeClr val="accent3">
                <a:hueOff val="0"/>
                <a:satOff val="0"/>
                <a:lumOff val="0"/>
                <a:alphaOff val="0"/>
                <a:tint val="50000"/>
                <a:satMod val="150000"/>
              </a:schemeClr>
            </a:gs>
          </a:gsLst>
          <a:path path="circle">
            <a:fillToRect l="50000" t="130000" r="50000" b="-30000"/>
          </a:path>
        </a:gradFill>
        <a:ln>
          <a:noFill/>
        </a:ln>
        <a:effectLst>
          <a:outerShdw blurRad="57150" dist="38100" dir="5400000" algn="ctr" rotWithShape="0">
            <a:schemeClr val="accent3">
              <a:hueOff val="0"/>
              <a:satOff val="0"/>
              <a:lumOff val="0"/>
              <a:alphaOff val="0"/>
              <a:shade val="9000"/>
              <a:satMod val="105000"/>
              <a:alpha val="48000"/>
            </a:scheme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n-US" sz="2000" kern="1200" dirty="0" smtClean="0"/>
            <a:t>Political</a:t>
          </a:r>
          <a:endParaRPr lang="en-US" sz="2000" kern="1200" dirty="0"/>
        </a:p>
      </dsp:txBody>
      <dsp:txXfrm>
        <a:off x="3213223" y="356"/>
        <a:ext cx="1670306" cy="1277949"/>
      </dsp:txXfrm>
    </dsp:sp>
    <dsp:sp modelId="{4243C1F2-767A-43CE-BC36-7160EDB74AA7}">
      <dsp:nvSpPr>
        <dsp:cNvPr id="0" name=""/>
        <dsp:cNvSpPr/>
      </dsp:nvSpPr>
      <dsp:spPr>
        <a:xfrm>
          <a:off x="4520879" y="356"/>
          <a:ext cx="2505459" cy="127794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228600" lvl="1" indent="-228600" algn="l" defTabSz="889000">
            <a:lnSpc>
              <a:spcPct val="90000"/>
            </a:lnSpc>
            <a:spcBef>
              <a:spcPct val="0"/>
            </a:spcBef>
            <a:spcAft>
              <a:spcPct val="15000"/>
            </a:spcAft>
            <a:buChar char="••"/>
          </a:pPr>
          <a:r>
            <a:rPr lang="en-US" sz="2000" kern="1200" dirty="0" smtClean="0"/>
            <a:t>Parliament</a:t>
          </a:r>
          <a:endParaRPr lang="en-US" sz="2000" kern="1200" dirty="0"/>
        </a:p>
        <a:p>
          <a:pPr marL="228600" lvl="1" indent="-228600" algn="l" defTabSz="889000">
            <a:lnSpc>
              <a:spcPct val="90000"/>
            </a:lnSpc>
            <a:spcBef>
              <a:spcPct val="0"/>
            </a:spcBef>
            <a:spcAft>
              <a:spcPct val="15000"/>
            </a:spcAft>
            <a:buChar char="••"/>
          </a:pPr>
          <a:r>
            <a:rPr lang="en-US" sz="2000" kern="1200" dirty="0" smtClean="0"/>
            <a:t>Elections</a:t>
          </a:r>
          <a:endParaRPr lang="en-US" sz="2000" kern="1200" dirty="0"/>
        </a:p>
        <a:p>
          <a:pPr marL="228600" lvl="1" indent="-228600" algn="l" defTabSz="889000">
            <a:lnSpc>
              <a:spcPct val="90000"/>
            </a:lnSpc>
            <a:spcBef>
              <a:spcPct val="0"/>
            </a:spcBef>
            <a:spcAft>
              <a:spcPct val="15000"/>
            </a:spcAft>
            <a:buChar char="••"/>
          </a:pPr>
          <a:r>
            <a:rPr lang="en-US" sz="2000" kern="1200" dirty="0" smtClean="0"/>
            <a:t>Treaty Negotiations</a:t>
          </a:r>
          <a:endParaRPr lang="en-US" sz="2000" kern="1200" dirty="0"/>
        </a:p>
      </dsp:txBody>
      <dsp:txXfrm>
        <a:off x="4520879" y="356"/>
        <a:ext cx="2505459" cy="1277949"/>
      </dsp:txXfrm>
    </dsp:sp>
    <dsp:sp modelId="{B3145912-DE7B-4746-9519-0EB9F98C4D48}">
      <dsp:nvSpPr>
        <dsp:cNvPr id="0" name=""/>
        <dsp:cNvSpPr/>
      </dsp:nvSpPr>
      <dsp:spPr>
        <a:xfrm>
          <a:off x="3653348" y="1577969"/>
          <a:ext cx="1642459" cy="1277949"/>
        </a:xfrm>
        <a:prstGeom prst="ellipse">
          <a:avLst/>
        </a:prstGeom>
        <a:gradFill rotWithShape="0">
          <a:gsLst>
            <a:gs pos="0">
              <a:schemeClr val="accent4">
                <a:hueOff val="0"/>
                <a:satOff val="0"/>
                <a:lumOff val="0"/>
                <a:alphaOff val="0"/>
                <a:tint val="98000"/>
                <a:shade val="25000"/>
                <a:satMod val="250000"/>
              </a:schemeClr>
            </a:gs>
            <a:gs pos="68000">
              <a:schemeClr val="accent4">
                <a:hueOff val="0"/>
                <a:satOff val="0"/>
                <a:lumOff val="0"/>
                <a:alphaOff val="0"/>
                <a:tint val="86000"/>
                <a:satMod val="115000"/>
              </a:schemeClr>
            </a:gs>
            <a:gs pos="100000">
              <a:schemeClr val="accent4">
                <a:hueOff val="0"/>
                <a:satOff val="0"/>
                <a:lumOff val="0"/>
                <a:alphaOff val="0"/>
                <a:tint val="50000"/>
                <a:satMod val="150000"/>
              </a:schemeClr>
            </a:gs>
          </a:gsLst>
          <a:path path="circle">
            <a:fillToRect l="50000" t="130000" r="50000" b="-30000"/>
          </a:path>
        </a:gradFill>
        <a:ln>
          <a:noFill/>
        </a:ln>
        <a:effectLst>
          <a:outerShdw blurRad="57150" dist="38100" dir="5400000" algn="ctr" rotWithShape="0">
            <a:schemeClr val="accent4">
              <a:hueOff val="0"/>
              <a:satOff val="0"/>
              <a:lumOff val="0"/>
              <a:alphaOff val="0"/>
              <a:shade val="9000"/>
              <a:satMod val="105000"/>
              <a:alpha val="48000"/>
            </a:scheme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n-US" sz="2000" kern="1200" dirty="0" smtClean="0"/>
            <a:t>Cultural</a:t>
          </a:r>
          <a:endParaRPr lang="en-US" sz="2000" kern="1200" dirty="0"/>
        </a:p>
      </dsp:txBody>
      <dsp:txXfrm>
        <a:off x="3653348" y="1577969"/>
        <a:ext cx="1642459" cy="1277949"/>
      </dsp:txXfrm>
    </dsp:sp>
    <dsp:sp modelId="{33AC66EF-8D9F-474D-954C-8535449062FC}">
      <dsp:nvSpPr>
        <dsp:cNvPr id="0" name=""/>
        <dsp:cNvSpPr/>
      </dsp:nvSpPr>
      <dsp:spPr>
        <a:xfrm>
          <a:off x="4967965" y="1577969"/>
          <a:ext cx="2463689" cy="127794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228600" lvl="1" indent="-228600" algn="l" defTabSz="889000">
            <a:lnSpc>
              <a:spcPct val="90000"/>
            </a:lnSpc>
            <a:spcBef>
              <a:spcPct val="0"/>
            </a:spcBef>
            <a:spcAft>
              <a:spcPct val="15000"/>
            </a:spcAft>
            <a:buChar char="••"/>
          </a:pPr>
          <a:r>
            <a:rPr lang="en-US" sz="2000" kern="1200" dirty="0" smtClean="0"/>
            <a:t>Reviving Gaelic</a:t>
          </a:r>
          <a:endParaRPr lang="en-US" sz="2000" kern="1200" dirty="0"/>
        </a:p>
        <a:p>
          <a:pPr marL="228600" lvl="1" indent="-228600" algn="l" defTabSz="889000">
            <a:lnSpc>
              <a:spcPct val="90000"/>
            </a:lnSpc>
            <a:spcBef>
              <a:spcPct val="0"/>
            </a:spcBef>
            <a:spcAft>
              <a:spcPct val="15000"/>
            </a:spcAft>
            <a:buChar char="••"/>
          </a:pPr>
          <a:r>
            <a:rPr lang="en-US" sz="2000" kern="1200" dirty="0" smtClean="0"/>
            <a:t>Irish Folklore</a:t>
          </a:r>
          <a:endParaRPr lang="en-US" sz="2000" kern="1200" dirty="0"/>
        </a:p>
        <a:p>
          <a:pPr marL="228600" lvl="1" indent="-228600" algn="l" defTabSz="889000">
            <a:lnSpc>
              <a:spcPct val="90000"/>
            </a:lnSpc>
            <a:spcBef>
              <a:spcPct val="0"/>
            </a:spcBef>
            <a:spcAft>
              <a:spcPct val="15000"/>
            </a:spcAft>
            <a:buChar char="••"/>
          </a:pPr>
          <a:r>
            <a:rPr lang="en-US" sz="2000" kern="1200" dirty="0" smtClean="0"/>
            <a:t>Art and Literature</a:t>
          </a:r>
          <a:endParaRPr lang="en-US" sz="2000" kern="1200" dirty="0"/>
        </a:p>
        <a:p>
          <a:pPr marL="228600" lvl="1" indent="-228600" algn="l" defTabSz="889000">
            <a:lnSpc>
              <a:spcPct val="90000"/>
            </a:lnSpc>
            <a:spcBef>
              <a:spcPct val="0"/>
            </a:spcBef>
            <a:spcAft>
              <a:spcPct val="15000"/>
            </a:spcAft>
            <a:buChar char="••"/>
          </a:pPr>
          <a:r>
            <a:rPr lang="en-US" sz="2000" kern="1200" dirty="0" smtClean="0"/>
            <a:t>Irish Sports</a:t>
          </a:r>
          <a:endParaRPr lang="en-US" sz="2000" kern="1200" dirty="0"/>
        </a:p>
      </dsp:txBody>
      <dsp:txXfrm>
        <a:off x="4967965" y="1577969"/>
        <a:ext cx="2463689" cy="1277949"/>
      </dsp:txXfrm>
    </dsp:sp>
    <dsp:sp modelId="{22F8B262-CF5A-454B-8020-1692F80593C1}">
      <dsp:nvSpPr>
        <dsp:cNvPr id="0" name=""/>
        <dsp:cNvSpPr/>
      </dsp:nvSpPr>
      <dsp:spPr>
        <a:xfrm>
          <a:off x="3258595" y="3108323"/>
          <a:ext cx="2245600" cy="1277949"/>
        </a:xfrm>
        <a:prstGeom prst="ellipse">
          <a:avLst/>
        </a:prstGeom>
        <a:gradFill rotWithShape="0">
          <a:gsLst>
            <a:gs pos="0">
              <a:schemeClr val="accent5">
                <a:hueOff val="0"/>
                <a:satOff val="0"/>
                <a:lumOff val="0"/>
                <a:alphaOff val="0"/>
                <a:tint val="98000"/>
                <a:shade val="25000"/>
                <a:satMod val="250000"/>
              </a:schemeClr>
            </a:gs>
            <a:gs pos="68000">
              <a:schemeClr val="accent5">
                <a:hueOff val="0"/>
                <a:satOff val="0"/>
                <a:lumOff val="0"/>
                <a:alphaOff val="0"/>
                <a:tint val="86000"/>
                <a:satMod val="115000"/>
              </a:schemeClr>
            </a:gs>
            <a:gs pos="100000">
              <a:schemeClr val="accent5">
                <a:hueOff val="0"/>
                <a:satOff val="0"/>
                <a:lumOff val="0"/>
                <a:alphaOff val="0"/>
                <a:tint val="50000"/>
                <a:satMod val="150000"/>
              </a:schemeClr>
            </a:gs>
          </a:gsLst>
          <a:path path="circle">
            <a:fillToRect l="50000" t="130000" r="50000" b="-30000"/>
          </a:path>
        </a:gradFill>
        <a:ln>
          <a:noFill/>
        </a:ln>
        <a:effectLst>
          <a:outerShdw blurRad="57150" dist="38100" dir="5400000" algn="ctr" rotWithShape="0">
            <a:schemeClr val="accent5">
              <a:hueOff val="0"/>
              <a:satOff val="0"/>
              <a:lumOff val="0"/>
              <a:alphaOff val="0"/>
              <a:shade val="9000"/>
              <a:satMod val="105000"/>
              <a:alpha val="48000"/>
            </a:scheme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n-US" sz="2000" kern="1200" dirty="0" smtClean="0"/>
            <a:t>Revolutionary</a:t>
          </a:r>
          <a:endParaRPr lang="en-US" sz="2000" kern="1200" dirty="0"/>
        </a:p>
      </dsp:txBody>
      <dsp:txXfrm>
        <a:off x="3258595" y="3108323"/>
        <a:ext cx="2245600" cy="1277949"/>
      </dsp:txXfrm>
    </dsp:sp>
    <dsp:sp modelId="{327477C2-DC41-4064-A27F-DED02C0E6F94}">
      <dsp:nvSpPr>
        <dsp:cNvPr id="0" name=""/>
        <dsp:cNvSpPr/>
      </dsp:nvSpPr>
      <dsp:spPr>
        <a:xfrm>
          <a:off x="4422428" y="3108323"/>
          <a:ext cx="3368401" cy="127794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228600" lvl="1" indent="-228600" algn="l" defTabSz="889000">
            <a:lnSpc>
              <a:spcPct val="90000"/>
            </a:lnSpc>
            <a:spcBef>
              <a:spcPct val="0"/>
            </a:spcBef>
            <a:spcAft>
              <a:spcPct val="15000"/>
            </a:spcAft>
            <a:buChar char="••"/>
          </a:pPr>
          <a:r>
            <a:rPr lang="en-US" sz="2000" kern="1200" dirty="0" smtClean="0"/>
            <a:t>Irish Republican Brotherhood (later, the IRA)</a:t>
          </a:r>
          <a:endParaRPr lang="en-US" sz="2000" kern="1200" dirty="0"/>
        </a:p>
        <a:p>
          <a:pPr marL="228600" lvl="1" indent="-228600" algn="l" defTabSz="889000">
            <a:lnSpc>
              <a:spcPct val="90000"/>
            </a:lnSpc>
            <a:spcBef>
              <a:spcPct val="0"/>
            </a:spcBef>
            <a:spcAft>
              <a:spcPct val="15000"/>
            </a:spcAft>
            <a:buChar char="••"/>
          </a:pPr>
          <a:r>
            <a:rPr lang="en-US" sz="2000" kern="1200" dirty="0" smtClean="0"/>
            <a:t>Irish Volunteers</a:t>
          </a:r>
          <a:endParaRPr lang="en-US" sz="2000" kern="1200" dirty="0"/>
        </a:p>
        <a:p>
          <a:pPr marL="228600" lvl="1" indent="-228600" algn="l" defTabSz="889000">
            <a:lnSpc>
              <a:spcPct val="90000"/>
            </a:lnSpc>
            <a:spcBef>
              <a:spcPct val="0"/>
            </a:spcBef>
            <a:spcAft>
              <a:spcPct val="15000"/>
            </a:spcAft>
            <a:buChar char="••"/>
          </a:pPr>
          <a:r>
            <a:rPr lang="en-US" sz="2000" kern="1200" dirty="0" smtClean="0"/>
            <a:t>Irish Citizen Army</a:t>
          </a:r>
          <a:endParaRPr lang="en-US" sz="2000" kern="1200" dirty="0"/>
        </a:p>
      </dsp:txBody>
      <dsp:txXfrm>
        <a:off x="4422428" y="3108323"/>
        <a:ext cx="3368401" cy="1277949"/>
      </dsp:txXfrm>
    </dsp:sp>
  </dsp:spTree>
</dsp:drawing>
</file>

<file path=ppt/diagrams/layout1.xml><?xml version="1.0" encoding="utf-8"?>
<dgm:layoutDef xmlns:dgm="http://schemas.openxmlformats.org/drawingml/2006/diagram" xmlns:a="http://schemas.openxmlformats.org/drawingml/2006/main" uniqueId="urn:microsoft.com/office/officeart/2005/8/layout/radial2">
  <dgm:title val=""/>
  <dgm:desc val=""/>
  <dgm:catLst>
    <dgm:cat type="relationship" pri="20000"/>
    <dgm:cat type="convert" pri="9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ite">
    <dgm:varLst>
      <dgm:chMax val="5"/>
      <dgm:dir/>
      <dgm:animLvl val="ctr"/>
      <dgm:resizeHandles val="exact"/>
    </dgm:varLst>
    <dgm:alg type="composite"/>
    <dgm:shape xmlns:r="http://schemas.openxmlformats.org/officeDocument/2006/relationships" r:blip="">
      <dgm:adjLst/>
    </dgm:shape>
    <dgm:presOf/>
    <dgm:constrLst>
      <dgm:constr type="w" for="ch" forName="cycle" refType="w"/>
      <dgm:constr type="h" for="ch" forName="cycle" refType="h"/>
    </dgm:constrLst>
    <dgm:ruleLst/>
    <dgm:layoutNode name="cycle">
      <dgm:choose name="Name0">
        <dgm:if name="Name1" func="var" arg="dir" op="equ" val="norm">
          <dgm:choose name="Name2">
            <dgm:if name="Name3" axis="ch" ptType="node" func="cnt" op="lte" val="1">
              <dgm:alg type="cycle">
                <dgm:param type="stAng" val="90"/>
                <dgm:param type="spanAng" val="360"/>
                <dgm:param type="ctrShpMap" val="fNode"/>
              </dgm:alg>
            </dgm:if>
            <dgm:if name="Name4" axis="ch" ptType="node" func="cnt" op="equ" val="2">
              <dgm:alg type="cycle">
                <dgm:param type="stAng" val="70"/>
                <dgm:param type="spanAng" val="40"/>
                <dgm:param type="ctrShpMap" val="fNode"/>
              </dgm:alg>
            </dgm:if>
            <dgm:if name="Name5" axis="ch" ptType="node" func="cnt" op="equ" val="3">
              <dgm:alg type="cycle">
                <dgm:param type="stAng" val="60"/>
                <dgm:param type="spanAng" val="60"/>
                <dgm:param type="ctrShpMap" val="fNode"/>
              </dgm:alg>
            </dgm:if>
            <dgm:else name="Name6">
              <dgm:alg type="cycle">
                <dgm:param type="stAng" val="45"/>
                <dgm:param type="spanAng" val="90"/>
                <dgm:param type="ctrShpMap" val="fNode"/>
              </dgm:alg>
            </dgm:else>
          </dgm:choose>
        </dgm:if>
        <dgm:else name="Name7">
          <dgm:choose name="Name8">
            <dgm:if name="Name9" axis="ch" ptType="node" func="cnt" op="lte" val="1">
              <dgm:alg type="cycle">
                <dgm:param type="stAng" val="-90"/>
                <dgm:param type="spanAng" val="-360"/>
                <dgm:param type="ctrShpMap" val="fNode"/>
              </dgm:alg>
            </dgm:if>
            <dgm:if name="Name10" axis="ch" ptType="node" func="cnt" op="equ" val="2">
              <dgm:alg type="cycle">
                <dgm:param type="stAng" val="-70"/>
                <dgm:param type="spanAng" val="-40"/>
                <dgm:param type="ctrShpMap" val="fNode"/>
              </dgm:alg>
            </dgm:if>
            <dgm:if name="Name11" axis="ch" ptType="node" func="cnt" op="equ" val="3">
              <dgm:alg type="cycle">
                <dgm:param type="stAng" val="-60"/>
                <dgm:param type="spanAng" val="-60"/>
                <dgm:param type="ctrShpMap" val="fNode"/>
              </dgm:alg>
            </dgm:if>
            <dgm:else name="Name12">
              <dgm:alg type="cycle">
                <dgm:param type="stAng" val="-45"/>
                <dgm:param type="spanAng" val="-90"/>
                <dgm:param type="ctrShpMap" val="fNode"/>
              </dgm:alg>
            </dgm:else>
          </dgm:choose>
        </dgm:else>
      </dgm:choose>
      <dgm:shape xmlns:r="http://schemas.openxmlformats.org/officeDocument/2006/relationships" r:blip="">
        <dgm:adjLst/>
      </dgm:shape>
      <dgm:presOf/>
      <dgm:constrLst>
        <dgm:constr type="sp" val="20"/>
        <dgm:constr type="w" for="ch" forName="centerShape" refType="w"/>
        <dgm:constr type="w" for="ch" forName="node" refType="w" refFor="ch" refForName="centerShape" fact="1.5"/>
        <dgm:constr type="sibSp" refType="w" refFor="ch" refForName="centerShape" op="equ" fact="0.08"/>
        <dgm:constr type="primFontSz" for="des" forName="parentNode" op="equ" val="65"/>
        <dgm:constr type="secFontSz" for="des" forName="childNode" op="equ" val="65"/>
      </dgm:constrLst>
      <dgm:ruleLst/>
      <dgm:choose name="Name13">
        <dgm:if name="Name14" axis="ch" ptType="node" hideLastTrans="0" func="cnt" op="gte" val="1">
          <dgm:layoutNode name="centerShape" styleLbl="node0">
            <dgm:alg type="composite"/>
            <dgm:shape xmlns:r="http://schemas.openxmlformats.org/officeDocument/2006/relationships" r:blip="">
              <dgm:adjLst/>
            </dgm:shape>
            <dgm:presOf axis="ch" ptType="node" cnt="1"/>
            <dgm:constrLst>
              <dgm:constr type="w" for="ch" forName="connSite" refType="w" fact="0.7"/>
              <dgm:constr type="h" for="ch" forName="connSite" refType="w" fact="0.7"/>
              <dgm:constr type="ctrX" for="ch" forName="connSite" refType="w" fact="0.5"/>
              <dgm:constr type="ctrY" for="ch" forName="connSite" refType="h" fact="0.5"/>
              <dgm:constr type="w" for="ch" forName="visible" refType="w"/>
              <dgm:constr type="h" for="ch" forName="visible" refType="w"/>
              <dgm:constr type="ctrX" for="ch" forName="visible" refType="w" fact="0.5"/>
              <dgm:constr type="ctrY" for="ch" forName="visible" refType="h" fact="0.5"/>
            </dgm:constrLst>
            <dgm:ruleLst/>
            <dgm:layoutNode name="connSite">
              <dgm:alg type="sp"/>
              <dgm:shape xmlns:r="http://schemas.openxmlformats.org/officeDocument/2006/relationships" type="ellipse" r:blip="" hideGeom="1">
                <dgm:adjLst/>
              </dgm:shape>
              <dgm:presOf/>
              <dgm:constrLst/>
              <dgm:ruleLst/>
            </dgm:layoutNode>
            <dgm:layoutNode name="visible">
              <dgm:alg type="sp"/>
              <dgm:shape xmlns:r="http://schemas.openxmlformats.org/officeDocument/2006/relationships" type="ellipse" r:blip="" blipPhldr="1">
                <dgm:adjLst/>
              </dgm:shape>
              <dgm:presOf/>
              <dgm:constrLst/>
              <dgm:ruleLst/>
            </dgm:layoutNode>
          </dgm:layoutNode>
        </dgm:if>
        <dgm:else name="Name15"/>
      </dgm:choose>
      <dgm:forEach name="Name16" axis="ch">
        <dgm:forEach name="Name17" axis="self" ptType="node">
          <dgm:layoutNode name="node">
            <dgm:alg type="composite"/>
            <dgm:shape xmlns:r="http://schemas.openxmlformats.org/officeDocument/2006/relationships" r:blip="">
              <dgm:adjLst/>
            </dgm:shape>
            <dgm:presOf/>
            <dgm:choose name="Name18">
              <dgm:if name="Name19" func="var" arg="dir" op="equ" val="norm">
                <dgm:constrLst>
                  <dgm:constr type="t" for="ch" forName="parentNode"/>
                  <dgm:constr type="l" for="ch" forName="parentNode"/>
                  <dgm:constr type="w" for="ch" forName="parentNode" refType="w" fact="0.4"/>
                  <dgm:constr type="h" for="ch" forName="parentNode" refType="w" refFor="ch" refForName="parentNode" op="equ"/>
                  <dgm:constr type="ctrY" for="ch" forName="childNode" refType="h" refFor="ch" refForName="parentNode" fact="0.5"/>
                  <dgm:constr type="l" for="ch" forName="childNode" refType="w" refFor="ch" refForName="parentNode" op="equ" fact="1.1"/>
                  <dgm:constr type="w" for="ch" forName="childNode" refType="w" fact="0.6"/>
                  <dgm:constr type="h" for="ch" forName="childNode" refType="h" refFor="ch" refForName="parentNode"/>
                </dgm:constrLst>
              </dgm:if>
              <dgm:else name="Name20">
                <dgm:constrLst>
                  <dgm:constr type="t" for="ch" forName="parentNode"/>
                  <dgm:constr type="r" for="ch" forName="parentNode" refType="w"/>
                  <dgm:constr type="w" for="ch" forName="parentNode" refType="w" fact="0.4"/>
                  <dgm:constr type="h" for="ch" forName="parentNode" refType="w" refFor="ch" refForName="parentNode" op="equ"/>
                  <dgm:constr type="ctrY" for="ch" forName="childNode" refType="h" refFor="ch" refForName="parentNode" fact="0.5"/>
                  <dgm:constr type="l" for="ch" forName="childNode"/>
                  <dgm:constr type="w" for="ch" forName="childNode" refType="w" fact="0.6"/>
                  <dgm:constr type="h" for="ch" forName="childNode" refType="h" refFor="ch" refForName="parentNode"/>
                </dgm:constrLst>
              </dgm:else>
            </dgm:choose>
            <dgm:ruleLst/>
            <dgm:layoutNode name="parentNode" styleLbl="node1">
              <dgm:varLst>
                <dgm:chMax val="1"/>
                <dgm:bulletEnabled val="1"/>
              </dgm:varLst>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childNode" styleLbl="revTx" moveWith="parentNode">
              <dgm:varLst>
                <dgm:bulletEnabled val="1"/>
              </dgm:varLst>
              <dgm:alg type="tx">
                <dgm:param type="txAnchorVertCh" val="mid"/>
                <dgm:param type="stBulletLvl" val="1"/>
              </dgm:alg>
              <dgm:choose name="Name21">
                <dgm:if name="Name22" axis="ch" ptType="node" func="cnt" op="gte" val="1">
                  <dgm:shape xmlns:r="http://schemas.openxmlformats.org/officeDocument/2006/relationships" type="rect" r:blip="">
                    <dgm:adjLst/>
                  </dgm:shape>
                </dgm:if>
                <dgm:else name="Name23">
                  <dgm:shape xmlns:r="http://schemas.openxmlformats.org/officeDocument/2006/relationships" type="rect" r:blip="" hideGeom="1">
                    <dgm:adjLst/>
                  </dgm:shape>
                </dgm:else>
              </dgm:choose>
              <dgm:presOf axis="des" ptType="node"/>
              <dgm:constrLst>
                <dgm:constr type="tMarg"/>
                <dgm:constr type="bMarg"/>
                <dgm:constr type="lMarg"/>
                <dgm:constr type="rMarg"/>
              </dgm:constrLst>
              <dgm:ruleLst>
                <dgm:rule type="secFontSz" val="5" fact="NaN" max="NaN"/>
              </dgm:ruleLst>
            </dgm:layoutNode>
          </dgm:layoutNode>
        </dgm:forEach>
        <dgm:forEach name="Name24" axis="self" ptType="parTrans" cnt="1">
          <dgm:layoutNode name="Name25">
            <dgm:alg type="conn">
              <dgm:param type="dim" val="1D"/>
              <dgm:param type="endSty" val="noArr"/>
              <dgm:param type="begPts" val="auto"/>
              <dgm:param type="endPts" val="auto"/>
              <dgm:param type="srcNode" val="connSite"/>
              <dgm:param type="dstNode" val="parentNode"/>
            </dgm:alg>
            <dgm:shape xmlns:r="http://schemas.openxmlformats.org/officeDocument/2006/relationships" type="conn" r:blip="" zOrderOff="-99">
              <dgm:adjLst/>
            </dgm:shape>
            <dgm:presOf axis="self"/>
            <dgm:constrLst>
              <dgm:constr type="connDist"/>
              <dgm:constr type="w" val="1"/>
              <dgm:constr type="h" val="5"/>
              <dgm:constr type="begPad"/>
              <dgm:constr type="endPad"/>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Ref idx="1002">
        <a:schemeClr val="bg2"/>
      </p:bgRef>
    </p:bg>
    <p:spTree>
      <p:nvGrpSpPr>
        <p:cNvPr id="1" name=""/>
        <p:cNvGrpSpPr/>
        <p:nvPr/>
      </p:nvGrpSpPr>
      <p:grpSpPr>
        <a:xfrm>
          <a:off x="0" y="0"/>
          <a:ext cx="0" cy="0"/>
          <a:chOff x="0" y="0"/>
          <a:chExt cx="0" cy="0"/>
        </a:xfrm>
      </p:grpSpPr>
      <p:sp>
        <p:nvSpPr>
          <p:cNvPr id="9" name="Title 8"/>
          <p:cNvSpPr>
            <a:spLocks noGrp="1"/>
          </p:cNvSpPr>
          <p:nvPr>
            <p:ph type="ctrTitle"/>
          </p:nvPr>
        </p:nvSpPr>
        <p:spPr>
          <a:xfrm>
            <a:off x="533400" y="1371600"/>
            <a:ext cx="7851648"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17" name="Subtitle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30" name="Date Placeholder 29"/>
          <p:cNvSpPr>
            <a:spLocks noGrp="1"/>
          </p:cNvSpPr>
          <p:nvPr>
            <p:ph type="dt" sz="half" idx="10"/>
          </p:nvPr>
        </p:nvSpPr>
        <p:spPr/>
        <p:txBody>
          <a:bodyPr/>
          <a:lstStyle/>
          <a:p>
            <a:fld id="{66301FE3-550C-43AF-A1F7-8A2C5BAE38E1}" type="datetimeFigureOut">
              <a:rPr lang="en-US" smtClean="0"/>
              <a:pPr/>
              <a:t>6/28/2010</a:t>
            </a:fld>
            <a:endParaRPr lang="en-US"/>
          </a:p>
        </p:txBody>
      </p:sp>
      <p:sp>
        <p:nvSpPr>
          <p:cNvPr id="19" name="Footer Placeholder 18"/>
          <p:cNvSpPr>
            <a:spLocks noGrp="1"/>
          </p:cNvSpPr>
          <p:nvPr>
            <p:ph type="ftr" sz="quarter" idx="11"/>
          </p:nvPr>
        </p:nvSpPr>
        <p:spPr/>
        <p:txBody>
          <a:bodyPr/>
          <a:lstStyle/>
          <a:p>
            <a:endParaRPr lang="en-US"/>
          </a:p>
        </p:txBody>
      </p:sp>
      <p:sp>
        <p:nvSpPr>
          <p:cNvPr id="27" name="Slide Number Placeholder 26"/>
          <p:cNvSpPr>
            <a:spLocks noGrp="1"/>
          </p:cNvSpPr>
          <p:nvPr>
            <p:ph type="sldNum" sz="quarter" idx="12"/>
          </p:nvPr>
        </p:nvSpPr>
        <p:spPr/>
        <p:txBody>
          <a:bodyPr/>
          <a:lstStyle/>
          <a:p>
            <a:fld id="{CDF39256-0488-4BF7-BC42-0838A9EF77D3}" type="slidenum">
              <a:rPr lang="en-US" smtClean="0"/>
              <a:pPr/>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66301FE3-550C-43AF-A1F7-8A2C5BAE38E1}" type="datetimeFigureOut">
              <a:rPr lang="en-US" smtClean="0"/>
              <a:pPr/>
              <a:t>6/28/2010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DF39256-0488-4BF7-BC42-0838A9EF77D3}"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14401"/>
            <a:ext cx="2057400" cy="5211763"/>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914401"/>
            <a:ext cx="6019800" cy="5211763"/>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66301FE3-550C-43AF-A1F7-8A2C5BAE38E1}" type="datetimeFigureOut">
              <a:rPr lang="en-US" smtClean="0"/>
              <a:pPr/>
              <a:t>6/28/2010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DF39256-0488-4BF7-BC42-0838A9EF77D3}"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66301FE3-550C-43AF-A1F7-8A2C5BAE38E1}" type="datetimeFigureOut">
              <a:rPr lang="en-US" smtClean="0"/>
              <a:pPr/>
              <a:t>6/28/2010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DF39256-0488-4BF7-BC42-0838A9EF77D3}"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530352" y="1316736"/>
            <a:ext cx="77724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530352" y="2704664"/>
            <a:ext cx="77724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66301FE3-550C-43AF-A1F7-8A2C5BAE38E1}" type="datetimeFigureOut">
              <a:rPr lang="en-US" smtClean="0"/>
              <a:pPr/>
              <a:t>6/28/2010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DF39256-0488-4BF7-BC42-0838A9EF77D3}" type="slidenum">
              <a:rPr lang="en-US" smtClean="0"/>
              <a:pPr/>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66301FE3-550C-43AF-A1F7-8A2C5BAE38E1}" type="datetimeFigureOut">
              <a:rPr lang="en-US" smtClean="0"/>
              <a:pPr/>
              <a:t>6/28/2010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DF39256-0488-4BF7-BC42-0838A9EF77D3}"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tIns="45720" anchor="b"/>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fld id="{66301FE3-550C-43AF-A1F7-8A2C5BAE38E1}" type="datetimeFigureOut">
              <a:rPr lang="en-US" smtClean="0"/>
              <a:pPr/>
              <a:t>6/28/2010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DF39256-0488-4BF7-BC42-0838A9EF77D3}"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3058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66301FE3-550C-43AF-A1F7-8A2C5BAE38E1}" type="datetimeFigureOut">
              <a:rPr lang="en-US" smtClean="0"/>
              <a:pPr/>
              <a:t>6/28/2010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DF39256-0488-4BF7-BC42-0838A9EF77D3}"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6301FE3-550C-43AF-A1F7-8A2C5BAE38E1}" type="datetimeFigureOut">
              <a:rPr lang="en-US" smtClean="0"/>
              <a:pPr/>
              <a:t>6/28/2010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DF39256-0488-4BF7-BC42-0838A9EF77D3}"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514352"/>
            <a:ext cx="27432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66301FE3-550C-43AF-A1F7-8A2C5BAE38E1}" type="datetimeFigureOut">
              <a:rPr lang="en-US" smtClean="0"/>
              <a:pPr/>
              <a:t>6/28/2010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DF39256-0488-4BF7-BC42-0838A9EF77D3}"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Snip and Round Single Corner Rectangle 8"/>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12" name="Right Triangle 11"/>
          <p:cNvSpPr/>
          <p:nvPr/>
        </p:nvSpPr>
        <p:spPr>
          <a:xfrm rot="420000" flipV="1">
            <a:off x="8004134"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Title 1"/>
          <p:cNvSpPr>
            <a:spLocks noGrp="1"/>
          </p:cNvSpPr>
          <p:nvPr>
            <p:ph type="title"/>
          </p:nvPr>
        </p:nvSpPr>
        <p:spPr>
          <a:xfrm>
            <a:off x="609600" y="1176996"/>
            <a:ext cx="2212848" cy="1582621"/>
          </a:xfrm>
        </p:spPr>
        <p:txBody>
          <a:bodyPr vert="horz" lIns="45720" tIns="45720" rIns="45720" bIns="45720" anchor="b"/>
          <a:lstStyle>
            <a:lvl1pPr algn="l">
              <a:buNone/>
              <a:defRPr sz="2000" b="1">
                <a:solidFill>
                  <a:schemeClr val="tx2"/>
                </a:solidFill>
              </a:defRPr>
            </a:lvl1pPr>
          </a:lstStyle>
          <a:p>
            <a:r>
              <a:rPr kumimoji="0" lang="en-US" smtClean="0"/>
              <a:t>Click to edit Master title style</a:t>
            </a:r>
            <a:endParaRPr kumimoji="0" lang="en-US"/>
          </a:p>
        </p:txBody>
      </p:sp>
      <p:sp>
        <p:nvSpPr>
          <p:cNvPr id="4" name="Text Placeholder 3"/>
          <p:cNvSpPr>
            <a:spLocks noGrp="1"/>
          </p:cNvSpPr>
          <p:nvPr>
            <p:ph type="body" sz="half" idx="2"/>
          </p:nvPr>
        </p:nvSpPr>
        <p:spPr>
          <a:xfrm>
            <a:off x="609600" y="2828785"/>
            <a:ext cx="22098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66301FE3-550C-43AF-A1F7-8A2C5BAE38E1}" type="datetimeFigureOut">
              <a:rPr lang="en-US" smtClean="0"/>
              <a:pPr/>
              <a:t>6/28/2010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8077200" y="6356350"/>
            <a:ext cx="609600" cy="365125"/>
          </a:xfrm>
        </p:spPr>
        <p:txBody>
          <a:bodyPr/>
          <a:lstStyle/>
          <a:p>
            <a:fld id="{CDF39256-0488-4BF7-BC42-0838A9EF77D3}" type="slidenum">
              <a:rPr lang="en-US" smtClean="0"/>
              <a:pPr/>
              <a:t>‹#›</a:t>
            </a:fld>
            <a:endParaRPr lang="en-US"/>
          </a:p>
        </p:txBody>
      </p:sp>
      <p:sp>
        <p:nvSpPr>
          <p:cNvPr id="3" name="Picture Placeholder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en-US" smtClean="0"/>
              <a:t>Click icon to add picture</a:t>
            </a:r>
            <a:endParaRPr kumimoji="0" lang="en-US" dirty="0"/>
          </a:p>
        </p:txBody>
      </p:sp>
      <p:sp>
        <p:nvSpPr>
          <p:cNvPr id="10" name="Freeform 9"/>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11" name="Freeform 10"/>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Freeform 6"/>
          <p:cNvSpPr>
            <a:spLocks/>
          </p:cNvSpPr>
          <p:nvPr/>
        </p:nvSpPr>
        <p:spPr bwMode="auto">
          <a:xfrm>
            <a:off x="-9525" y="-7144"/>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8" name="Freeform 7"/>
          <p:cNvSpPr>
            <a:spLocks/>
          </p:cNvSpPr>
          <p:nvPr/>
        </p:nvSpPr>
        <p:spPr bwMode="auto">
          <a:xfrm>
            <a:off x="4381500"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9" name="Title Placeholder 8"/>
          <p:cNvSpPr>
            <a:spLocks noGrp="1"/>
          </p:cNvSpPr>
          <p:nvPr>
            <p:ph type="title"/>
          </p:nvPr>
        </p:nvSpPr>
        <p:spPr>
          <a:xfrm>
            <a:off x="457200" y="704088"/>
            <a:ext cx="8229600" cy="1143000"/>
          </a:xfrm>
          <a:prstGeom prst="rect">
            <a:avLst/>
          </a:prstGeom>
        </p:spPr>
        <p:txBody>
          <a:bodyPr vert="horz" lIns="0" rIns="0" bIns="0" anchor="b">
            <a:normAutofit/>
          </a:bodyPr>
          <a:lstStyle/>
          <a:p>
            <a:r>
              <a:rPr kumimoji="0" lang="en-US" smtClean="0"/>
              <a:t>Click to edit Master title style</a:t>
            </a:r>
            <a:endParaRPr kumimoji="0" lang="en-US"/>
          </a:p>
        </p:txBody>
      </p:sp>
      <p:sp>
        <p:nvSpPr>
          <p:cNvPr id="30" name="Text Placeholder 29"/>
          <p:cNvSpPr>
            <a:spLocks noGrp="1"/>
          </p:cNvSpPr>
          <p:nvPr>
            <p:ph type="body" idx="1"/>
          </p:nvPr>
        </p:nvSpPr>
        <p:spPr>
          <a:xfrm>
            <a:off x="457200" y="1935480"/>
            <a:ext cx="8229600" cy="438912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0" name="Date Placeholder 9"/>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fld id="{66301FE3-550C-43AF-A1F7-8A2C5BAE38E1}" type="datetimeFigureOut">
              <a:rPr lang="en-US" smtClean="0"/>
              <a:pPr/>
              <a:t>6/28/2010</a:t>
            </a:fld>
            <a:endParaRPr lang="en-US"/>
          </a:p>
        </p:txBody>
      </p:sp>
      <p:sp>
        <p:nvSpPr>
          <p:cNvPr id="22" name="Footer Placeholder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endParaRPr lang="en-US"/>
          </a:p>
        </p:txBody>
      </p:sp>
      <p:sp>
        <p:nvSpPr>
          <p:cNvPr id="18" name="Slide Number Placeholder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CDF39256-0488-4BF7-BC42-0838A9EF77D3}" type="slidenum">
              <a:rPr lang="en-US" smtClean="0"/>
              <a:pPr/>
              <a:t>‹#›</a:t>
            </a:fld>
            <a:endParaRPr lang="en-US"/>
          </a:p>
        </p:txBody>
      </p:sp>
      <p:grpSp>
        <p:nvGrpSpPr>
          <p:cNvPr id="2" name="Group 1"/>
          <p:cNvGrpSpPr/>
          <p:nvPr/>
        </p:nvGrpSpPr>
        <p:grpSpPr>
          <a:xfrm>
            <a:off x="-19017" y="202408"/>
            <a:ext cx="9180548" cy="649224"/>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gr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4.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4.xml"/><Relationship Id="rId4" Type="http://schemas.openxmlformats.org/officeDocument/2006/relationships/image" Target="../media/image8.png"/></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hyperlink" Target="http://local.law.umn.edu/irishlaw/subjectlist.html" TargetMode="Externa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7.xml"/><Relationship Id="rId5" Type="http://schemas.openxmlformats.org/officeDocument/2006/relationships/image" Target="../media/image26.png"/><Relationship Id="rId4" Type="http://schemas.openxmlformats.org/officeDocument/2006/relationships/image" Target="../media/image25.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eg"/><Relationship Id="rId1" Type="http://schemas.openxmlformats.org/officeDocument/2006/relationships/slideLayout" Target="../slideLayouts/slideLayout4.xml"/><Relationship Id="rId4" Type="http://schemas.openxmlformats.org/officeDocument/2006/relationships/image" Target="../media/image31.png"/></Relationships>
</file>

<file path=ppt/slides/_rels/slide3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image" Target="../media/image36.gif"/><Relationship Id="rId2" Type="http://schemas.openxmlformats.org/officeDocument/2006/relationships/image" Target="../media/image35.jpeg"/><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4.xml"/><Relationship Id="rId4" Type="http://schemas.openxmlformats.org/officeDocument/2006/relationships/image" Target="../media/image39.jpeg"/></Relationships>
</file>

<file path=ppt/slides/_rels/slide3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8.xml"/></Relationships>
</file>

<file path=ppt/slides/_rels/slide39.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4.xml"/><Relationship Id="rId4" Type="http://schemas.openxmlformats.org/officeDocument/2006/relationships/image" Target="../media/image46.png"/></Relationships>
</file>

<file path=ppt/slides/_rels/sl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33400" y="685800"/>
            <a:ext cx="7851648" cy="1828800"/>
          </a:xfrm>
        </p:spPr>
        <p:txBody>
          <a:bodyPr>
            <a:normAutofit/>
          </a:bodyPr>
          <a:lstStyle/>
          <a:p>
            <a:r>
              <a:rPr lang="en-US" sz="8000" dirty="0" smtClean="0">
                <a:latin typeface="Harrington" pitchFamily="82" charset="0"/>
              </a:rPr>
              <a:t>Yeats and Ireland</a:t>
            </a:r>
            <a:endParaRPr lang="en-US" sz="8000" dirty="0">
              <a:latin typeface="Harrington" pitchFamily="82" charset="0"/>
            </a:endParaRPr>
          </a:p>
        </p:txBody>
      </p:sp>
      <p:pic>
        <p:nvPicPr>
          <p:cNvPr id="8194" name="Picture 2"/>
          <p:cNvPicPr>
            <a:picLocks noChangeAspect="1" noChangeArrowheads="1"/>
          </p:cNvPicPr>
          <p:nvPr/>
        </p:nvPicPr>
        <p:blipFill>
          <a:blip r:embed="rId2" cstate="print"/>
          <a:srcRect/>
          <a:stretch>
            <a:fillRect/>
          </a:stretch>
        </p:blipFill>
        <p:spPr bwMode="auto">
          <a:xfrm>
            <a:off x="3429000" y="2819400"/>
            <a:ext cx="5023158" cy="32766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Achieving Independence</a:t>
            </a:r>
            <a:endParaRPr lang="en-US" dirty="0"/>
          </a:p>
        </p:txBody>
      </p:sp>
      <p:graphicFrame>
        <p:nvGraphicFramePr>
          <p:cNvPr id="5" name="Content Placeholder 4"/>
          <p:cNvGraphicFramePr>
            <a:graphicFrameLocks noGrp="1"/>
          </p:cNvGraphicFramePr>
          <p:nvPr>
            <p:ph sz="half" idx="1"/>
          </p:nvPr>
        </p:nvGraphicFramePr>
        <p:xfrm>
          <a:off x="457200" y="1920875"/>
          <a:ext cx="8153400" cy="44338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2209800" cy="1353312"/>
          </a:xfrm>
        </p:spPr>
        <p:txBody>
          <a:bodyPr>
            <a:normAutofit fontScale="90000"/>
          </a:bodyPr>
          <a:lstStyle/>
          <a:p>
            <a:r>
              <a:rPr lang="en-US" dirty="0" smtClean="0"/>
              <a:t>Irish Literary Revival</a:t>
            </a:r>
            <a:endParaRPr lang="en-US" dirty="0"/>
          </a:p>
        </p:txBody>
      </p:sp>
      <p:pic>
        <p:nvPicPr>
          <p:cNvPr id="9218" name="Picture 2"/>
          <p:cNvPicPr>
            <a:picLocks noChangeAspect="1" noChangeArrowheads="1"/>
          </p:cNvPicPr>
          <p:nvPr/>
        </p:nvPicPr>
        <p:blipFill>
          <a:blip r:embed="rId2" cstate="print"/>
          <a:srcRect/>
          <a:stretch>
            <a:fillRect/>
          </a:stretch>
        </p:blipFill>
        <p:spPr bwMode="auto">
          <a:xfrm>
            <a:off x="2895600" y="190500"/>
            <a:ext cx="3000375" cy="4762500"/>
          </a:xfrm>
          <a:prstGeom prst="rect">
            <a:avLst/>
          </a:prstGeom>
          <a:noFill/>
          <a:ln w="9525">
            <a:noFill/>
            <a:miter lim="800000"/>
            <a:headEnd/>
            <a:tailEnd/>
          </a:ln>
          <a:effectLst/>
        </p:spPr>
      </p:pic>
      <p:pic>
        <p:nvPicPr>
          <p:cNvPr id="9219" name="Picture 3"/>
          <p:cNvPicPr>
            <a:picLocks noGrp="1" noChangeAspect="1" noChangeArrowheads="1"/>
          </p:cNvPicPr>
          <p:nvPr>
            <p:ph sz="half" idx="1"/>
          </p:nvPr>
        </p:nvPicPr>
        <p:blipFill>
          <a:blip r:embed="rId3" cstate="print"/>
          <a:srcRect/>
          <a:stretch>
            <a:fillRect/>
          </a:stretch>
        </p:blipFill>
        <p:spPr bwMode="auto">
          <a:xfrm>
            <a:off x="152400" y="2133600"/>
            <a:ext cx="2590800" cy="4301591"/>
          </a:xfrm>
          <a:prstGeom prst="rect">
            <a:avLst/>
          </a:prstGeom>
          <a:noFill/>
          <a:ln w="9525">
            <a:noFill/>
            <a:miter lim="800000"/>
            <a:headEnd/>
            <a:tailEnd/>
          </a:ln>
          <a:effectLst/>
        </p:spPr>
      </p:pic>
      <p:pic>
        <p:nvPicPr>
          <p:cNvPr id="9220" name="Picture 4"/>
          <p:cNvPicPr>
            <a:picLocks noGrp="1" noChangeAspect="1" noChangeArrowheads="1"/>
          </p:cNvPicPr>
          <p:nvPr>
            <p:ph sz="half" idx="2"/>
          </p:nvPr>
        </p:nvPicPr>
        <p:blipFill>
          <a:blip r:embed="rId4" cstate="print"/>
          <a:srcRect/>
          <a:stretch>
            <a:fillRect/>
          </a:stretch>
        </p:blipFill>
        <p:spPr bwMode="auto">
          <a:xfrm>
            <a:off x="6019800" y="2438400"/>
            <a:ext cx="2858703" cy="41910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Abbey Theatre</a:t>
            </a:r>
            <a:endParaRPr lang="en-US" dirty="0"/>
          </a:p>
        </p:txBody>
      </p:sp>
      <p:pic>
        <p:nvPicPr>
          <p:cNvPr id="5" name="Content Placeholder 4" descr="Abbey Theater.jpg"/>
          <p:cNvPicPr>
            <a:picLocks noGrp="1" noChangeAspect="1"/>
          </p:cNvPicPr>
          <p:nvPr>
            <p:ph sz="half" idx="1"/>
          </p:nvPr>
        </p:nvPicPr>
        <p:blipFill>
          <a:blip r:embed="rId2" cstate="print"/>
          <a:stretch>
            <a:fillRect/>
          </a:stretch>
        </p:blipFill>
        <p:spPr>
          <a:xfrm>
            <a:off x="228600" y="3581400"/>
            <a:ext cx="4038600" cy="3028950"/>
          </a:xfrm>
        </p:spPr>
      </p:pic>
      <p:pic>
        <p:nvPicPr>
          <p:cNvPr id="1026" name="Picture 2"/>
          <p:cNvPicPr>
            <a:picLocks noGrp="1" noChangeAspect="1" noChangeArrowheads="1"/>
          </p:cNvPicPr>
          <p:nvPr>
            <p:ph sz="half" idx="2"/>
          </p:nvPr>
        </p:nvPicPr>
        <p:blipFill>
          <a:blip r:embed="rId3" cstate="print"/>
          <a:srcRect/>
          <a:stretch>
            <a:fillRect/>
          </a:stretch>
        </p:blipFill>
        <p:spPr bwMode="auto">
          <a:xfrm>
            <a:off x="4462858" y="1295400"/>
            <a:ext cx="4528742" cy="3434046"/>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Irish </a:t>
            </a:r>
            <a:r>
              <a:rPr lang="en-US" dirty="0" err="1" smtClean="0"/>
              <a:t>Faery</a:t>
            </a:r>
            <a:r>
              <a:rPr lang="en-US" dirty="0" smtClean="0"/>
              <a:t> Paintings </a:t>
            </a:r>
            <a:br>
              <a:rPr lang="en-US" dirty="0" smtClean="0"/>
            </a:br>
            <a:r>
              <a:rPr lang="en-US" dirty="0" smtClean="0"/>
              <a:t>by George Russell (AE)</a:t>
            </a:r>
            <a:endParaRPr lang="en-US" dirty="0"/>
          </a:p>
        </p:txBody>
      </p:sp>
      <p:sp>
        <p:nvSpPr>
          <p:cNvPr id="4" name="Content Placeholder 3"/>
          <p:cNvSpPr>
            <a:spLocks noGrp="1"/>
          </p:cNvSpPr>
          <p:nvPr>
            <p:ph sz="half" idx="2"/>
          </p:nvPr>
        </p:nvSpPr>
        <p:spPr/>
        <p:txBody>
          <a:bodyPr/>
          <a:lstStyle/>
          <a:p>
            <a:endParaRPr lang="en-US"/>
          </a:p>
        </p:txBody>
      </p:sp>
      <p:sp>
        <p:nvSpPr>
          <p:cNvPr id="8" name="Content Placeholder 7"/>
          <p:cNvSpPr>
            <a:spLocks noGrp="1"/>
          </p:cNvSpPr>
          <p:nvPr>
            <p:ph sz="half" idx="1"/>
          </p:nvPr>
        </p:nvSpPr>
        <p:spPr/>
        <p:txBody>
          <a:bodyPr/>
          <a:lstStyle/>
          <a:p>
            <a:endParaRPr lang="en-US"/>
          </a:p>
        </p:txBody>
      </p:sp>
      <p:pic>
        <p:nvPicPr>
          <p:cNvPr id="4101" name="Picture 5"/>
          <p:cNvPicPr>
            <a:picLocks noChangeAspect="1" noChangeArrowheads="1"/>
          </p:cNvPicPr>
          <p:nvPr/>
        </p:nvPicPr>
        <p:blipFill>
          <a:blip r:embed="rId2" cstate="print"/>
          <a:srcRect/>
          <a:stretch>
            <a:fillRect/>
          </a:stretch>
        </p:blipFill>
        <p:spPr bwMode="auto">
          <a:xfrm>
            <a:off x="304800" y="1828800"/>
            <a:ext cx="8154444" cy="47244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Irish </a:t>
            </a:r>
            <a:r>
              <a:rPr lang="en-US" dirty="0" err="1" smtClean="0"/>
              <a:t>Faery</a:t>
            </a:r>
            <a:r>
              <a:rPr lang="en-US" dirty="0" smtClean="0"/>
              <a:t> Paintings </a:t>
            </a:r>
            <a:br>
              <a:rPr lang="en-US" dirty="0" smtClean="0"/>
            </a:br>
            <a:r>
              <a:rPr lang="en-US" dirty="0" smtClean="0"/>
              <a:t>by George Russell (AE)</a:t>
            </a:r>
            <a:endParaRPr lang="en-US" dirty="0"/>
          </a:p>
        </p:txBody>
      </p:sp>
      <p:pic>
        <p:nvPicPr>
          <p:cNvPr id="6" name="Picture 4"/>
          <p:cNvPicPr>
            <a:picLocks noChangeAspect="1" noChangeArrowheads="1"/>
          </p:cNvPicPr>
          <p:nvPr/>
        </p:nvPicPr>
        <p:blipFill>
          <a:blip r:embed="rId2" cstate="print"/>
          <a:srcRect/>
          <a:stretch>
            <a:fillRect/>
          </a:stretch>
        </p:blipFill>
        <p:spPr bwMode="auto">
          <a:xfrm>
            <a:off x="1905000" y="1905000"/>
            <a:ext cx="5962650" cy="4722418"/>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Irish </a:t>
            </a:r>
            <a:r>
              <a:rPr lang="en-US" dirty="0" err="1" smtClean="0"/>
              <a:t>Faery</a:t>
            </a:r>
            <a:r>
              <a:rPr lang="en-US" dirty="0" smtClean="0"/>
              <a:t> Paintings by George Russell (AE)</a:t>
            </a:r>
            <a:endParaRPr lang="en-US" dirty="0"/>
          </a:p>
        </p:txBody>
      </p:sp>
      <p:pic>
        <p:nvPicPr>
          <p:cNvPr id="5122" name="Picture 2"/>
          <p:cNvPicPr>
            <a:picLocks noChangeAspect="1" noChangeArrowheads="1"/>
          </p:cNvPicPr>
          <p:nvPr/>
        </p:nvPicPr>
        <p:blipFill>
          <a:blip r:embed="rId2" cstate="print"/>
          <a:srcRect/>
          <a:stretch>
            <a:fillRect/>
          </a:stretch>
        </p:blipFill>
        <p:spPr bwMode="auto">
          <a:xfrm>
            <a:off x="4419600" y="1286932"/>
            <a:ext cx="4381500" cy="5209117"/>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Irish </a:t>
            </a:r>
            <a:r>
              <a:rPr lang="en-US" dirty="0" err="1" smtClean="0"/>
              <a:t>Faery</a:t>
            </a:r>
            <a:r>
              <a:rPr lang="en-US" dirty="0" smtClean="0"/>
              <a:t> Paintings by George Russell (AE)</a:t>
            </a:r>
            <a:endParaRPr lang="en-US" dirty="0"/>
          </a:p>
        </p:txBody>
      </p:sp>
      <p:pic>
        <p:nvPicPr>
          <p:cNvPr id="6146" name="Picture 2"/>
          <p:cNvPicPr>
            <a:picLocks noChangeAspect="1" noChangeArrowheads="1"/>
          </p:cNvPicPr>
          <p:nvPr/>
        </p:nvPicPr>
        <p:blipFill>
          <a:blip r:embed="rId2" cstate="print"/>
          <a:srcRect/>
          <a:stretch>
            <a:fillRect/>
          </a:stretch>
        </p:blipFill>
        <p:spPr bwMode="auto">
          <a:xfrm>
            <a:off x="1371600" y="1905000"/>
            <a:ext cx="7067550" cy="4700482"/>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1143000"/>
          </a:xfrm>
        </p:spPr>
        <p:txBody>
          <a:bodyPr>
            <a:normAutofit fontScale="90000"/>
          </a:bodyPr>
          <a:lstStyle/>
          <a:p>
            <a:r>
              <a:rPr lang="en-US" dirty="0" err="1" smtClean="0"/>
              <a:t>Carramore</a:t>
            </a:r>
            <a:r>
              <a:rPr lang="en-US" dirty="0" smtClean="0"/>
              <a:t> Tombs and </a:t>
            </a:r>
            <a:r>
              <a:rPr lang="en-US" dirty="0" err="1" smtClean="0"/>
              <a:t>Knocknarea</a:t>
            </a:r>
            <a:endParaRPr lang="en-US" dirty="0"/>
          </a:p>
        </p:txBody>
      </p:sp>
      <p:pic>
        <p:nvPicPr>
          <p:cNvPr id="5" name="Content Placeholder 4" descr="SligoCarromore1.jpg"/>
          <p:cNvPicPr>
            <a:picLocks noGrp="1" noChangeAspect="1"/>
          </p:cNvPicPr>
          <p:nvPr>
            <p:ph sz="half" idx="2"/>
          </p:nvPr>
        </p:nvPicPr>
        <p:blipFill>
          <a:blip r:embed="rId2" cstate="print"/>
          <a:stretch>
            <a:fillRect/>
          </a:stretch>
        </p:blipFill>
        <p:spPr>
          <a:xfrm>
            <a:off x="5257800" y="1600200"/>
            <a:ext cx="3554016" cy="4738688"/>
          </a:xfrm>
        </p:spPr>
      </p:pic>
      <p:pic>
        <p:nvPicPr>
          <p:cNvPr id="6" name="Content Placeholder 4" descr="Carrowmore4.jpg"/>
          <p:cNvPicPr>
            <a:picLocks noGrp="1" noChangeAspect="1"/>
          </p:cNvPicPr>
          <p:nvPr>
            <p:ph sz="half" idx="1"/>
          </p:nvPr>
        </p:nvPicPr>
        <p:blipFill>
          <a:blip r:embed="rId3" cstate="print"/>
          <a:stretch>
            <a:fillRect/>
          </a:stretch>
        </p:blipFill>
        <p:spPr>
          <a:xfrm>
            <a:off x="152400" y="1981200"/>
            <a:ext cx="4894792" cy="3671094"/>
          </a:xfrm>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myspics361.jpg"/>
          <p:cNvPicPr>
            <a:picLocks noGrp="1" noChangeAspect="1"/>
          </p:cNvPicPr>
          <p:nvPr>
            <p:ph sz="half" idx="1"/>
          </p:nvPr>
        </p:nvPicPr>
        <p:blipFill>
          <a:blip r:embed="rId2" cstate="print"/>
          <a:stretch>
            <a:fillRect/>
          </a:stretch>
        </p:blipFill>
        <p:spPr>
          <a:xfrm rot="16200000">
            <a:off x="-350540" y="1645940"/>
            <a:ext cx="5242719" cy="3932039"/>
          </a:xfrm>
        </p:spPr>
      </p:pic>
      <p:pic>
        <p:nvPicPr>
          <p:cNvPr id="6" name="Content Placeholder 5" descr="Knocknarea2.jpg"/>
          <p:cNvPicPr>
            <a:picLocks noGrp="1" noChangeAspect="1"/>
          </p:cNvPicPr>
          <p:nvPr>
            <p:ph sz="half" idx="2"/>
          </p:nvPr>
        </p:nvPicPr>
        <p:blipFill>
          <a:blip r:embed="rId3" cstate="print"/>
          <a:stretch>
            <a:fillRect/>
          </a:stretch>
        </p:blipFill>
        <p:spPr>
          <a:xfrm>
            <a:off x="4572000" y="2362200"/>
            <a:ext cx="4285192" cy="3213894"/>
          </a:xfrm>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Ben </a:t>
            </a:r>
            <a:r>
              <a:rPr lang="en-US" dirty="0" err="1" smtClean="0"/>
              <a:t>Bulben</a:t>
            </a:r>
            <a:r>
              <a:rPr lang="en-US" dirty="0" smtClean="0"/>
              <a:t> in </a:t>
            </a:r>
            <a:r>
              <a:rPr lang="en-US" dirty="0" err="1" smtClean="0"/>
              <a:t>Sligo</a:t>
            </a:r>
            <a:endParaRPr lang="en-US" dirty="0"/>
          </a:p>
        </p:txBody>
      </p:sp>
      <p:pic>
        <p:nvPicPr>
          <p:cNvPr id="7" name="Content Placeholder 6" descr="BenBulben.jpg"/>
          <p:cNvPicPr>
            <a:picLocks noGrp="1" noChangeAspect="1"/>
          </p:cNvPicPr>
          <p:nvPr>
            <p:ph sz="half" idx="1"/>
          </p:nvPr>
        </p:nvPicPr>
        <p:blipFill>
          <a:blip r:embed="rId2" cstate="print"/>
          <a:stretch>
            <a:fillRect/>
          </a:stretch>
        </p:blipFill>
        <p:spPr>
          <a:xfrm>
            <a:off x="1447800" y="1981200"/>
            <a:ext cx="6248400" cy="4686300"/>
          </a:xfrm>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1558 Queen Elizabeth I</a:t>
            </a:r>
            <a:endParaRPr lang="en-US" dirty="0"/>
          </a:p>
        </p:txBody>
      </p:sp>
      <p:sp>
        <p:nvSpPr>
          <p:cNvPr id="3" name="Content Placeholder 2"/>
          <p:cNvSpPr>
            <a:spLocks noGrp="1"/>
          </p:cNvSpPr>
          <p:nvPr>
            <p:ph sz="half" idx="1"/>
          </p:nvPr>
        </p:nvSpPr>
        <p:spPr>
          <a:xfrm>
            <a:off x="457200" y="1920085"/>
            <a:ext cx="8229600" cy="4023515"/>
          </a:xfrm>
        </p:spPr>
        <p:txBody>
          <a:bodyPr>
            <a:normAutofit fontScale="70000" lnSpcReduction="20000"/>
          </a:bodyPr>
          <a:lstStyle/>
          <a:p>
            <a:r>
              <a:rPr lang="en-US" dirty="0" smtClean="0"/>
              <a:t>OATH OF SUPREMACY</a:t>
            </a:r>
            <a:br>
              <a:rPr lang="en-US" dirty="0" smtClean="0"/>
            </a:br>
            <a:r>
              <a:rPr lang="en-US" dirty="0" smtClean="0"/>
              <a:t>I, A. B., do utterly testify and declare in my conscience, that the Queen's highness is the only supreme governor of this realm, and of all other her Highness dominions and countries, as well in all spiritual or ecclesiastical things or causes, as temporal, and that no foreign prince, person, prelate, state or potentate, hath, or ought to have any jurisdiction, power, superiority, </a:t>
            </a:r>
            <a:r>
              <a:rPr lang="en-US" dirty="0" err="1" smtClean="0"/>
              <a:t>preheminence</a:t>
            </a:r>
            <a:r>
              <a:rPr lang="en-US" dirty="0" smtClean="0"/>
              <a:t>, or authority ecclesiastical or spiritual, within this realm; and therefore I do utterly renounce and forsake all foreign jurisdictions, powers, superiorities, and authorities, and do promise that from henceforth I shall bear faith and true allegiance to the Queen's Highness, her heirs and lawful successors, and to my power shall assist and defend all jurisdictions, </a:t>
            </a:r>
            <a:r>
              <a:rPr lang="en-US" dirty="0" err="1" smtClean="0"/>
              <a:t>preheminences</a:t>
            </a:r>
            <a:r>
              <a:rPr lang="en-US" dirty="0" smtClean="0"/>
              <a:t>, privileges and authorities granted or belonging to the Queen's Highness, her heirs and successors, or united and annexed to the imperial crown of this realm. So help me God, and by the contents of this book.‘</a:t>
            </a:r>
          </a:p>
          <a:p>
            <a:endParaRPr lang="en-US" dirty="0" smtClean="0"/>
          </a:p>
          <a:p>
            <a:r>
              <a:rPr lang="en-US" dirty="0" smtClean="0">
                <a:hlinkClick r:id="rId2"/>
              </a:rPr>
              <a:t>Penal Laws </a:t>
            </a:r>
            <a:endParaRPr lang="en-US"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Tomb of </a:t>
            </a:r>
            <a:r>
              <a:rPr lang="en-US" dirty="0" err="1" smtClean="0"/>
              <a:t>Dharmuid</a:t>
            </a:r>
            <a:r>
              <a:rPr lang="en-US" dirty="0" smtClean="0"/>
              <a:t> and </a:t>
            </a:r>
            <a:r>
              <a:rPr lang="en-US" dirty="0" err="1" smtClean="0"/>
              <a:t>Grainne</a:t>
            </a:r>
            <a:r>
              <a:rPr lang="en-US" dirty="0" smtClean="0"/>
              <a:t/>
            </a:r>
            <a:br>
              <a:rPr lang="en-US" dirty="0" smtClean="0"/>
            </a:br>
            <a:r>
              <a:rPr lang="en-US" dirty="0" smtClean="0"/>
              <a:t>on </a:t>
            </a:r>
            <a:r>
              <a:rPr lang="en-US" dirty="0" err="1" smtClean="0"/>
              <a:t>Inis</a:t>
            </a:r>
            <a:r>
              <a:rPr lang="en-US" dirty="0" smtClean="0"/>
              <a:t> </a:t>
            </a:r>
            <a:r>
              <a:rPr lang="en-US" dirty="0" err="1" smtClean="0"/>
              <a:t>Meain</a:t>
            </a:r>
            <a:endParaRPr lang="en-US" dirty="0"/>
          </a:p>
        </p:txBody>
      </p:sp>
      <p:pic>
        <p:nvPicPr>
          <p:cNvPr id="6" name="Content Placeholder 5" descr="DharmuidGrainne.jpg"/>
          <p:cNvPicPr>
            <a:picLocks noGrp="1" noChangeAspect="1"/>
          </p:cNvPicPr>
          <p:nvPr>
            <p:ph sz="half" idx="1"/>
          </p:nvPr>
        </p:nvPicPr>
        <p:blipFill>
          <a:blip r:embed="rId2" cstate="print"/>
          <a:stretch>
            <a:fillRect/>
          </a:stretch>
        </p:blipFill>
        <p:spPr>
          <a:xfrm>
            <a:off x="3352800" y="1981200"/>
            <a:ext cx="5638800" cy="4229100"/>
          </a:xfrm>
        </p:spPr>
      </p:pic>
      <p:pic>
        <p:nvPicPr>
          <p:cNvPr id="5" name="Content Placeholder 4" descr="DharmuidGrainnesign.jpg"/>
          <p:cNvPicPr>
            <a:picLocks noGrp="1" noChangeAspect="1"/>
          </p:cNvPicPr>
          <p:nvPr>
            <p:ph sz="half" idx="2"/>
          </p:nvPr>
        </p:nvPicPr>
        <p:blipFill>
          <a:blip r:embed="rId3" cstate="print"/>
          <a:stretch>
            <a:fillRect/>
          </a:stretch>
        </p:blipFill>
        <p:spPr>
          <a:xfrm>
            <a:off x="304800" y="4324350"/>
            <a:ext cx="3124200" cy="2343150"/>
          </a:xfrm>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sz="6000" dirty="0" smtClean="0">
                <a:latin typeface="Harrington" pitchFamily="82" charset="0"/>
              </a:rPr>
              <a:t>The Stolen Child</a:t>
            </a:r>
            <a:br>
              <a:rPr lang="en-US" sz="6000" dirty="0" smtClean="0">
                <a:latin typeface="Harrington" pitchFamily="82" charset="0"/>
              </a:rPr>
            </a:br>
            <a:r>
              <a:rPr lang="en-US" sz="6000" dirty="0" smtClean="0">
                <a:latin typeface="Harrington" pitchFamily="82" charset="0"/>
              </a:rPr>
              <a:t>(1889)</a:t>
            </a:r>
            <a:endParaRPr lang="en-US" dirty="0"/>
          </a:p>
        </p:txBody>
      </p:sp>
      <p:pic>
        <p:nvPicPr>
          <p:cNvPr id="17410" name="Picture 2"/>
          <p:cNvPicPr>
            <a:picLocks noChangeAspect="1" noChangeArrowheads="1"/>
          </p:cNvPicPr>
          <p:nvPr/>
        </p:nvPicPr>
        <p:blipFill>
          <a:blip r:embed="rId2" cstate="print"/>
          <a:srcRect/>
          <a:stretch>
            <a:fillRect/>
          </a:stretch>
        </p:blipFill>
        <p:spPr bwMode="auto">
          <a:xfrm>
            <a:off x="609600" y="2514600"/>
            <a:ext cx="2305050" cy="3810000"/>
          </a:xfrm>
          <a:prstGeom prst="rect">
            <a:avLst/>
          </a:prstGeom>
          <a:noFill/>
          <a:ln w="9525">
            <a:noFill/>
            <a:miter lim="800000"/>
            <a:headEnd/>
            <a:tailEnd/>
          </a:ln>
          <a:effectLst/>
        </p:spPr>
      </p:pic>
      <p:sp>
        <p:nvSpPr>
          <p:cNvPr id="5" name="Rectangle 4"/>
          <p:cNvSpPr/>
          <p:nvPr/>
        </p:nvSpPr>
        <p:spPr>
          <a:xfrm>
            <a:off x="533400" y="6400800"/>
            <a:ext cx="4572000" cy="230832"/>
          </a:xfrm>
          <a:prstGeom prst="rect">
            <a:avLst/>
          </a:prstGeom>
        </p:spPr>
        <p:txBody>
          <a:bodyPr>
            <a:spAutoFit/>
          </a:bodyPr>
          <a:lstStyle/>
          <a:p>
            <a:r>
              <a:rPr lang="en-US" sz="900" dirty="0" smtClean="0"/>
              <a:t>http://childillustration.blogspot.com/2009_02_01_archive.html</a:t>
            </a:r>
            <a:endParaRPr lang="en-US" sz="900" dirty="0"/>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goRossesPoint1.jpg"/>
          <p:cNvPicPr>
            <a:picLocks noChangeAspect="1"/>
          </p:cNvPicPr>
          <p:nvPr/>
        </p:nvPicPr>
        <p:blipFill>
          <a:blip r:embed="rId2" cstate="print"/>
          <a:stretch>
            <a:fillRect/>
          </a:stretch>
        </p:blipFill>
        <p:spPr>
          <a:xfrm>
            <a:off x="4419600" y="133350"/>
            <a:ext cx="3886200" cy="2914650"/>
          </a:xfrm>
          <a:prstGeom prst="rect">
            <a:avLst/>
          </a:prstGeom>
        </p:spPr>
      </p:pic>
      <p:pic>
        <p:nvPicPr>
          <p:cNvPr id="3" name="Content Placeholder 5" descr="SligoGlencarFalls.jpg"/>
          <p:cNvPicPr>
            <a:picLocks noChangeAspect="1"/>
          </p:cNvPicPr>
          <p:nvPr/>
        </p:nvPicPr>
        <p:blipFill>
          <a:blip r:embed="rId3" cstate="print"/>
          <a:stretch>
            <a:fillRect/>
          </a:stretch>
        </p:blipFill>
        <p:spPr>
          <a:xfrm>
            <a:off x="304800" y="228600"/>
            <a:ext cx="2743200" cy="3657600"/>
          </a:xfrm>
          <a:prstGeom prst="rect">
            <a:avLst/>
          </a:prstGeom>
        </p:spPr>
      </p:pic>
      <p:pic>
        <p:nvPicPr>
          <p:cNvPr id="14338" name="Picture 2"/>
          <p:cNvPicPr>
            <a:picLocks noChangeAspect="1" noChangeArrowheads="1"/>
          </p:cNvPicPr>
          <p:nvPr/>
        </p:nvPicPr>
        <p:blipFill>
          <a:blip r:embed="rId4" cstate="print"/>
          <a:srcRect/>
          <a:stretch>
            <a:fillRect/>
          </a:stretch>
        </p:blipFill>
        <p:spPr bwMode="auto">
          <a:xfrm>
            <a:off x="4419600" y="3505200"/>
            <a:ext cx="3996817" cy="2990138"/>
          </a:xfrm>
          <a:prstGeom prst="rect">
            <a:avLst/>
          </a:prstGeom>
          <a:noFill/>
          <a:ln w="9525">
            <a:noFill/>
            <a:miter lim="800000"/>
            <a:headEnd/>
            <a:tailEnd/>
          </a:ln>
          <a:effectLst/>
        </p:spPr>
      </p:pic>
      <p:sp>
        <p:nvSpPr>
          <p:cNvPr id="5" name="TextBox 4"/>
          <p:cNvSpPr txBox="1"/>
          <p:nvPr/>
        </p:nvSpPr>
        <p:spPr>
          <a:xfrm>
            <a:off x="228600" y="3886200"/>
            <a:ext cx="3962400" cy="369332"/>
          </a:xfrm>
          <a:prstGeom prst="rect">
            <a:avLst/>
          </a:prstGeom>
          <a:noFill/>
        </p:spPr>
        <p:txBody>
          <a:bodyPr wrap="square" rtlCol="0">
            <a:spAutoFit/>
          </a:bodyPr>
          <a:lstStyle/>
          <a:p>
            <a:r>
              <a:rPr lang="en-US" sz="1600" dirty="0" err="1" smtClean="0"/>
              <a:t>Glencar</a:t>
            </a:r>
            <a:r>
              <a:rPr lang="en-US" dirty="0" smtClean="0"/>
              <a:t> </a:t>
            </a:r>
            <a:r>
              <a:rPr lang="en-US" sz="1600" dirty="0" smtClean="0"/>
              <a:t>Waterfall</a:t>
            </a:r>
            <a:endParaRPr lang="en-US" sz="1600" dirty="0"/>
          </a:p>
        </p:txBody>
      </p:sp>
      <p:sp>
        <p:nvSpPr>
          <p:cNvPr id="6" name="TextBox 5"/>
          <p:cNvSpPr txBox="1"/>
          <p:nvPr/>
        </p:nvSpPr>
        <p:spPr>
          <a:xfrm>
            <a:off x="4419600" y="3048000"/>
            <a:ext cx="4191000" cy="338554"/>
          </a:xfrm>
          <a:prstGeom prst="rect">
            <a:avLst/>
          </a:prstGeom>
          <a:noFill/>
        </p:spPr>
        <p:txBody>
          <a:bodyPr wrap="square" rtlCol="0">
            <a:spAutoFit/>
          </a:bodyPr>
          <a:lstStyle/>
          <a:p>
            <a:r>
              <a:rPr lang="en-US" sz="1600" dirty="0" err="1" smtClean="0"/>
              <a:t>Rosses</a:t>
            </a:r>
            <a:r>
              <a:rPr lang="en-US" sz="1600" dirty="0" smtClean="0"/>
              <a:t> Point (ruined cottage near the beach)</a:t>
            </a:r>
            <a:endParaRPr lang="en-US" sz="1600" dirty="0"/>
          </a:p>
        </p:txBody>
      </p:sp>
      <p:sp>
        <p:nvSpPr>
          <p:cNvPr id="7" name="TextBox 6"/>
          <p:cNvSpPr txBox="1"/>
          <p:nvPr/>
        </p:nvSpPr>
        <p:spPr>
          <a:xfrm>
            <a:off x="4343400" y="6488668"/>
            <a:ext cx="4800600" cy="369332"/>
          </a:xfrm>
          <a:prstGeom prst="rect">
            <a:avLst/>
          </a:prstGeom>
          <a:noFill/>
        </p:spPr>
        <p:txBody>
          <a:bodyPr wrap="square" rtlCol="0">
            <a:spAutoFit/>
          </a:bodyPr>
          <a:lstStyle/>
          <a:p>
            <a:r>
              <a:rPr lang="en-US" dirty="0" smtClean="0"/>
              <a:t>Sleuth Wood</a:t>
            </a:r>
            <a:endParaRPr lang="en-US" dirty="0"/>
          </a:p>
        </p:txBody>
      </p:sp>
      <p:pic>
        <p:nvPicPr>
          <p:cNvPr id="14339" name="Picture 3"/>
          <p:cNvPicPr>
            <a:picLocks noChangeAspect="1" noChangeArrowheads="1"/>
          </p:cNvPicPr>
          <p:nvPr/>
        </p:nvPicPr>
        <p:blipFill>
          <a:blip r:embed="rId5" cstate="print"/>
          <a:srcRect/>
          <a:stretch>
            <a:fillRect/>
          </a:stretch>
        </p:blipFill>
        <p:spPr bwMode="auto">
          <a:xfrm>
            <a:off x="842341" y="4267200"/>
            <a:ext cx="3043859" cy="2286000"/>
          </a:xfrm>
          <a:prstGeom prst="rect">
            <a:avLst/>
          </a:prstGeom>
          <a:noFill/>
          <a:ln w="9525">
            <a:noFill/>
            <a:miter lim="800000"/>
            <a:headEnd/>
            <a:tailEnd/>
          </a:ln>
          <a:effectLst/>
        </p:spPr>
      </p:pic>
      <p:sp>
        <p:nvSpPr>
          <p:cNvPr id="9" name="TextBox 8"/>
          <p:cNvSpPr txBox="1"/>
          <p:nvPr/>
        </p:nvSpPr>
        <p:spPr>
          <a:xfrm>
            <a:off x="838200" y="6519446"/>
            <a:ext cx="4191000" cy="338554"/>
          </a:xfrm>
          <a:prstGeom prst="rect">
            <a:avLst/>
          </a:prstGeom>
          <a:noFill/>
        </p:spPr>
        <p:txBody>
          <a:bodyPr wrap="square" rtlCol="0">
            <a:spAutoFit/>
          </a:bodyPr>
          <a:lstStyle/>
          <a:p>
            <a:r>
              <a:rPr lang="en-US" sz="1600" dirty="0" smtClean="0"/>
              <a:t>Lake Isle of Innisfree</a:t>
            </a:r>
            <a:endParaRPr lang="en-US" sz="1600" dirty="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28600" y="304800"/>
            <a:ext cx="3962400" cy="6771084"/>
          </a:xfrm>
          <a:prstGeom prst="rect">
            <a:avLst/>
          </a:prstGeom>
          <a:noFill/>
        </p:spPr>
        <p:txBody>
          <a:bodyPr wrap="square" rtlCol="0">
            <a:spAutoFit/>
          </a:bodyPr>
          <a:lstStyle/>
          <a:p>
            <a:r>
              <a:rPr lang="en-US" sz="1400" b="1" dirty="0" smtClean="0"/>
              <a:t>Where dips the rocky highland</a:t>
            </a:r>
            <a:br>
              <a:rPr lang="en-US" sz="1400" b="1" dirty="0" smtClean="0"/>
            </a:br>
            <a:r>
              <a:rPr lang="en-US" sz="1400" b="1" dirty="0" smtClean="0"/>
              <a:t>Of Sleuth Wood in the lake</a:t>
            </a:r>
            <a:endParaRPr lang="en-US" sz="1400" dirty="0" smtClean="0"/>
          </a:p>
          <a:p>
            <a:r>
              <a:rPr lang="en-US" sz="1400" b="1" dirty="0" smtClean="0"/>
              <a:t>There lies a leafy island</a:t>
            </a:r>
            <a:br>
              <a:rPr lang="en-US" sz="1400" b="1" dirty="0" smtClean="0"/>
            </a:br>
            <a:r>
              <a:rPr lang="en-US" sz="1400" b="1" dirty="0" smtClean="0"/>
              <a:t>Where flapping herons wake</a:t>
            </a:r>
            <a:endParaRPr lang="en-US" sz="1400" dirty="0" smtClean="0"/>
          </a:p>
          <a:p>
            <a:r>
              <a:rPr lang="en-US" sz="1400" b="1" dirty="0" smtClean="0"/>
              <a:t>The drowsy water-rats;</a:t>
            </a:r>
            <a:br>
              <a:rPr lang="en-US" sz="1400" b="1" dirty="0" smtClean="0"/>
            </a:br>
            <a:r>
              <a:rPr lang="en-US" sz="1400" b="1" dirty="0" smtClean="0"/>
              <a:t>There we've hid our </a:t>
            </a:r>
            <a:r>
              <a:rPr lang="en-US" sz="1400" b="1" dirty="0" err="1" smtClean="0"/>
              <a:t>faery</a:t>
            </a:r>
            <a:r>
              <a:rPr lang="en-US" sz="1400" b="1" dirty="0" smtClean="0"/>
              <a:t> vats</a:t>
            </a:r>
            <a:endParaRPr lang="en-US" sz="1400" dirty="0" smtClean="0"/>
          </a:p>
          <a:p>
            <a:r>
              <a:rPr lang="en-US" sz="1400" b="1" dirty="0" smtClean="0"/>
              <a:t>Full of berries</a:t>
            </a:r>
            <a:br>
              <a:rPr lang="en-US" sz="1400" b="1" dirty="0" smtClean="0"/>
            </a:br>
            <a:r>
              <a:rPr lang="en-US" sz="1400" b="1" dirty="0" smtClean="0"/>
              <a:t>And the reddest stolen cherries.</a:t>
            </a:r>
            <a:endParaRPr lang="en-US" sz="1400" dirty="0" smtClean="0"/>
          </a:p>
          <a:p>
            <a:r>
              <a:rPr lang="en-US" sz="1400" b="1" i="1" dirty="0" smtClean="0"/>
              <a:t>Come away, O human child!</a:t>
            </a:r>
            <a:br>
              <a:rPr lang="en-US" sz="1400" b="1" i="1" dirty="0" smtClean="0"/>
            </a:br>
            <a:r>
              <a:rPr lang="en-US" sz="1400" b="1" i="1" dirty="0" smtClean="0"/>
              <a:t>To the waters and the wild</a:t>
            </a:r>
            <a:br>
              <a:rPr lang="en-US" sz="1400" b="1" i="1" dirty="0" smtClean="0"/>
            </a:br>
            <a:r>
              <a:rPr lang="en-US" sz="1400" b="1" i="1" dirty="0" smtClean="0"/>
              <a:t>With a </a:t>
            </a:r>
            <a:r>
              <a:rPr lang="en-US" sz="1400" b="1" i="1" dirty="0" err="1" smtClean="0"/>
              <a:t>faery</a:t>
            </a:r>
            <a:r>
              <a:rPr lang="en-US" sz="1400" b="1" i="1" dirty="0" smtClean="0"/>
              <a:t> hand in hand,</a:t>
            </a:r>
            <a:br>
              <a:rPr lang="en-US" sz="1400" b="1" i="1" dirty="0" smtClean="0"/>
            </a:br>
            <a:r>
              <a:rPr lang="en-US" sz="1400" b="1" i="1" dirty="0" smtClean="0"/>
              <a:t>For the world's more full of weeping than you    	can understand.</a:t>
            </a:r>
          </a:p>
          <a:p>
            <a:endParaRPr lang="en-US" sz="1400" dirty="0" smtClean="0"/>
          </a:p>
          <a:p>
            <a:r>
              <a:rPr lang="en-US" sz="1400" b="1" dirty="0" smtClean="0"/>
              <a:t>Where the wave of moonlight glosses</a:t>
            </a:r>
            <a:br>
              <a:rPr lang="en-US" sz="1400" b="1" dirty="0" smtClean="0"/>
            </a:br>
            <a:r>
              <a:rPr lang="en-US" sz="1400" b="1" dirty="0" smtClean="0"/>
              <a:t>The dim grey sands with light,</a:t>
            </a:r>
            <a:br>
              <a:rPr lang="en-US" sz="1400" b="1" dirty="0" smtClean="0"/>
            </a:br>
            <a:r>
              <a:rPr lang="en-US" sz="1400" b="1" dirty="0" smtClean="0"/>
              <a:t>Far off by furthest </a:t>
            </a:r>
            <a:r>
              <a:rPr lang="en-US" sz="1400" b="1" dirty="0" err="1" smtClean="0"/>
              <a:t>Rosses</a:t>
            </a:r>
            <a:r>
              <a:rPr lang="en-US" sz="1400" b="1" dirty="0" smtClean="0"/>
              <a:t/>
            </a:r>
            <a:br>
              <a:rPr lang="en-US" sz="1400" b="1" dirty="0" smtClean="0"/>
            </a:br>
            <a:r>
              <a:rPr lang="en-US" sz="1400" b="1" dirty="0" smtClean="0"/>
              <a:t>We foot it all the night,</a:t>
            </a:r>
            <a:br>
              <a:rPr lang="en-US" sz="1400" b="1" dirty="0" smtClean="0"/>
            </a:br>
            <a:r>
              <a:rPr lang="en-US" sz="1400" b="1" dirty="0" smtClean="0"/>
              <a:t>Weaving olden dances,</a:t>
            </a:r>
            <a:br>
              <a:rPr lang="en-US" sz="1400" b="1" dirty="0" smtClean="0"/>
            </a:br>
            <a:r>
              <a:rPr lang="en-US" sz="1400" b="1" dirty="0" smtClean="0"/>
              <a:t>Mingling hands and mingling glances</a:t>
            </a:r>
            <a:br>
              <a:rPr lang="en-US" sz="1400" b="1" dirty="0" smtClean="0"/>
            </a:br>
            <a:r>
              <a:rPr lang="en-US" sz="1400" b="1" dirty="0" smtClean="0"/>
              <a:t>Till the moon has taken flight;</a:t>
            </a:r>
            <a:br>
              <a:rPr lang="en-US" sz="1400" b="1" dirty="0" smtClean="0"/>
            </a:br>
            <a:r>
              <a:rPr lang="en-US" sz="1400" b="1" dirty="0" smtClean="0"/>
              <a:t>To and fro we leap</a:t>
            </a:r>
            <a:br>
              <a:rPr lang="en-US" sz="1400" b="1" dirty="0" smtClean="0"/>
            </a:br>
            <a:r>
              <a:rPr lang="en-US" sz="1400" b="1" dirty="0" smtClean="0"/>
              <a:t>And chase the frothy bubbles,</a:t>
            </a:r>
            <a:br>
              <a:rPr lang="en-US" sz="1400" b="1" dirty="0" smtClean="0"/>
            </a:br>
            <a:r>
              <a:rPr lang="en-US" sz="1400" b="1" dirty="0" smtClean="0"/>
              <a:t>While the world is full of troubles</a:t>
            </a:r>
            <a:br>
              <a:rPr lang="en-US" sz="1400" b="1" dirty="0" smtClean="0"/>
            </a:br>
            <a:r>
              <a:rPr lang="en-US" sz="1400" b="1" dirty="0" smtClean="0"/>
              <a:t>And is anxious in its sleep.</a:t>
            </a:r>
            <a:endParaRPr lang="en-US" sz="1400" dirty="0" smtClean="0"/>
          </a:p>
          <a:p>
            <a:r>
              <a:rPr lang="en-US" sz="1400" b="1" i="1" dirty="0" smtClean="0"/>
              <a:t>Come away, O human child!</a:t>
            </a:r>
            <a:br>
              <a:rPr lang="en-US" sz="1400" b="1" i="1" dirty="0" smtClean="0"/>
            </a:br>
            <a:r>
              <a:rPr lang="en-US" sz="1400" b="1" i="1" dirty="0" smtClean="0"/>
              <a:t>To the waters of the wild</a:t>
            </a:r>
            <a:br>
              <a:rPr lang="en-US" sz="1400" b="1" i="1" dirty="0" smtClean="0"/>
            </a:br>
            <a:r>
              <a:rPr lang="en-US" sz="1400" b="1" i="1" dirty="0" smtClean="0"/>
              <a:t>With a </a:t>
            </a:r>
            <a:r>
              <a:rPr lang="en-US" sz="1400" b="1" i="1" dirty="0" err="1" smtClean="0"/>
              <a:t>faery</a:t>
            </a:r>
            <a:r>
              <a:rPr lang="en-US" sz="1400" b="1" i="1" dirty="0" smtClean="0"/>
              <a:t> hand in hand,</a:t>
            </a:r>
            <a:br>
              <a:rPr lang="en-US" sz="1400" b="1" i="1" dirty="0" smtClean="0"/>
            </a:br>
            <a:r>
              <a:rPr lang="en-US" sz="1400" b="1" i="1" dirty="0" smtClean="0"/>
              <a:t>For the world's more full of weeping than you 	can understand.</a:t>
            </a:r>
            <a:endParaRPr lang="en-US" sz="1400" dirty="0" smtClean="0"/>
          </a:p>
          <a:p>
            <a:endParaRPr lang="en-US" sz="1400" dirty="0"/>
          </a:p>
        </p:txBody>
      </p:sp>
      <p:sp>
        <p:nvSpPr>
          <p:cNvPr id="5" name="TextBox 4"/>
          <p:cNvSpPr txBox="1"/>
          <p:nvPr/>
        </p:nvSpPr>
        <p:spPr>
          <a:xfrm>
            <a:off x="4343400" y="304800"/>
            <a:ext cx="4114800" cy="6555641"/>
          </a:xfrm>
          <a:prstGeom prst="rect">
            <a:avLst/>
          </a:prstGeom>
          <a:noFill/>
        </p:spPr>
        <p:txBody>
          <a:bodyPr wrap="square" rtlCol="0">
            <a:spAutoFit/>
          </a:bodyPr>
          <a:lstStyle/>
          <a:p>
            <a:r>
              <a:rPr lang="en-US" sz="1400" b="1" dirty="0" smtClean="0"/>
              <a:t>Where the wandering water gushes</a:t>
            </a:r>
            <a:br>
              <a:rPr lang="en-US" sz="1400" b="1" dirty="0" smtClean="0"/>
            </a:br>
            <a:r>
              <a:rPr lang="en-US" sz="1400" b="1" dirty="0" smtClean="0"/>
              <a:t>From the hills above Glen-Car,</a:t>
            </a:r>
            <a:br>
              <a:rPr lang="en-US" sz="1400" b="1" dirty="0" smtClean="0"/>
            </a:br>
            <a:r>
              <a:rPr lang="en-US" sz="1400" b="1" dirty="0" smtClean="0"/>
              <a:t>In pools among the rushes</a:t>
            </a:r>
            <a:br>
              <a:rPr lang="en-US" sz="1400" b="1" dirty="0" smtClean="0"/>
            </a:br>
            <a:r>
              <a:rPr lang="en-US" sz="1400" b="1" dirty="0" smtClean="0"/>
              <a:t>That scarce could bathe a star,</a:t>
            </a:r>
            <a:br>
              <a:rPr lang="en-US" sz="1400" b="1" dirty="0" smtClean="0"/>
            </a:br>
            <a:r>
              <a:rPr lang="en-US" sz="1400" b="1" dirty="0" smtClean="0"/>
              <a:t>We seek for slumbering trout</a:t>
            </a:r>
            <a:br>
              <a:rPr lang="en-US" sz="1400" b="1" dirty="0" smtClean="0"/>
            </a:br>
            <a:r>
              <a:rPr lang="en-US" sz="1400" b="1" dirty="0" smtClean="0"/>
              <a:t>And whispering in their ears</a:t>
            </a:r>
            <a:br>
              <a:rPr lang="en-US" sz="1400" b="1" dirty="0" smtClean="0"/>
            </a:br>
            <a:r>
              <a:rPr lang="en-US" sz="1400" b="1" dirty="0" smtClean="0"/>
              <a:t>Give them unquiet dreams;</a:t>
            </a:r>
            <a:br>
              <a:rPr lang="en-US" sz="1400" b="1" dirty="0" smtClean="0"/>
            </a:br>
            <a:r>
              <a:rPr lang="en-US" sz="1400" b="1" dirty="0" smtClean="0"/>
              <a:t>Leaning softly out</a:t>
            </a:r>
            <a:br>
              <a:rPr lang="en-US" sz="1400" b="1" dirty="0" smtClean="0"/>
            </a:br>
            <a:r>
              <a:rPr lang="en-US" sz="1400" b="1" dirty="0" smtClean="0"/>
              <a:t>From ferns that drop their tears</a:t>
            </a:r>
            <a:br>
              <a:rPr lang="en-US" sz="1400" b="1" dirty="0" smtClean="0"/>
            </a:br>
            <a:r>
              <a:rPr lang="en-US" sz="1400" b="1" dirty="0" smtClean="0"/>
              <a:t>Over the young streams.</a:t>
            </a:r>
            <a:endParaRPr lang="en-US" sz="1400" dirty="0" smtClean="0"/>
          </a:p>
          <a:p>
            <a:r>
              <a:rPr lang="en-US" sz="1400" b="1" i="1" dirty="0" smtClean="0"/>
              <a:t>Come away, O human child!</a:t>
            </a:r>
            <a:br>
              <a:rPr lang="en-US" sz="1400" b="1" i="1" dirty="0" smtClean="0"/>
            </a:br>
            <a:r>
              <a:rPr lang="en-US" sz="1400" b="1" i="1" dirty="0" smtClean="0"/>
              <a:t>To the waters and the wild</a:t>
            </a:r>
            <a:br>
              <a:rPr lang="en-US" sz="1400" b="1" i="1" dirty="0" smtClean="0"/>
            </a:br>
            <a:r>
              <a:rPr lang="en-US" sz="1400" b="1" i="1" dirty="0" smtClean="0"/>
              <a:t>With a </a:t>
            </a:r>
            <a:r>
              <a:rPr lang="en-US" sz="1400" b="1" i="1" dirty="0" err="1" smtClean="0"/>
              <a:t>faery</a:t>
            </a:r>
            <a:r>
              <a:rPr lang="en-US" sz="1400" b="1" i="1" dirty="0" smtClean="0"/>
              <a:t> hand in hand,</a:t>
            </a:r>
            <a:br>
              <a:rPr lang="en-US" sz="1400" b="1" i="1" dirty="0" smtClean="0"/>
            </a:br>
            <a:r>
              <a:rPr lang="en-US" sz="1400" b="1" i="1" dirty="0" smtClean="0"/>
              <a:t>For the world's more full of weeping than you 	can  understand.</a:t>
            </a:r>
          </a:p>
          <a:p>
            <a:endParaRPr lang="en-US" sz="1400" dirty="0" smtClean="0"/>
          </a:p>
          <a:p>
            <a:r>
              <a:rPr lang="en-US" sz="1400" b="1" dirty="0" smtClean="0"/>
              <a:t>Away with us he's going,</a:t>
            </a:r>
            <a:br>
              <a:rPr lang="en-US" sz="1400" b="1" dirty="0" smtClean="0"/>
            </a:br>
            <a:r>
              <a:rPr lang="en-US" sz="1400" b="1" dirty="0" smtClean="0"/>
              <a:t>The solemn-eyed:</a:t>
            </a:r>
            <a:br>
              <a:rPr lang="en-US" sz="1400" b="1" dirty="0" smtClean="0"/>
            </a:br>
            <a:r>
              <a:rPr lang="en-US" sz="1400" b="1" dirty="0" smtClean="0"/>
              <a:t>He'll hear no more the lowing</a:t>
            </a:r>
            <a:br>
              <a:rPr lang="en-US" sz="1400" b="1" dirty="0" smtClean="0"/>
            </a:br>
            <a:r>
              <a:rPr lang="en-US" sz="1400" b="1" dirty="0" smtClean="0"/>
              <a:t>Of the calves on the warm hillside</a:t>
            </a:r>
            <a:br>
              <a:rPr lang="en-US" sz="1400" b="1" dirty="0" smtClean="0"/>
            </a:br>
            <a:r>
              <a:rPr lang="en-US" sz="1400" b="1" dirty="0" smtClean="0"/>
              <a:t>Or the kettle on the hob</a:t>
            </a:r>
            <a:br>
              <a:rPr lang="en-US" sz="1400" b="1" dirty="0" smtClean="0"/>
            </a:br>
            <a:r>
              <a:rPr lang="en-US" sz="1400" b="1" dirty="0" smtClean="0"/>
              <a:t>Sing peace into his breast,</a:t>
            </a:r>
            <a:br>
              <a:rPr lang="en-US" sz="1400" b="1" dirty="0" smtClean="0"/>
            </a:br>
            <a:r>
              <a:rPr lang="en-US" sz="1400" b="1" dirty="0" smtClean="0"/>
              <a:t>Or see the brown mice bob</a:t>
            </a:r>
            <a:br>
              <a:rPr lang="en-US" sz="1400" b="1" dirty="0" smtClean="0"/>
            </a:br>
            <a:r>
              <a:rPr lang="en-US" sz="1400" b="1" dirty="0" smtClean="0"/>
              <a:t>Round and round the oatmeal-chest.</a:t>
            </a:r>
            <a:br>
              <a:rPr lang="en-US" sz="1400" b="1" dirty="0" smtClean="0"/>
            </a:br>
            <a:r>
              <a:rPr lang="en-US" sz="1400" b="1" i="1" dirty="0" smtClean="0"/>
              <a:t>For he comes, the human child,</a:t>
            </a:r>
            <a:br>
              <a:rPr lang="en-US" sz="1400" b="1" i="1" dirty="0" smtClean="0"/>
            </a:br>
            <a:r>
              <a:rPr lang="en-US" sz="1400" b="1" i="1" dirty="0" smtClean="0"/>
              <a:t>To the waters and the wild</a:t>
            </a:r>
            <a:br>
              <a:rPr lang="en-US" sz="1400" b="1" i="1" dirty="0" smtClean="0"/>
            </a:br>
            <a:r>
              <a:rPr lang="en-US" sz="1400" b="1" i="1" dirty="0" smtClean="0"/>
              <a:t>With a </a:t>
            </a:r>
            <a:r>
              <a:rPr lang="en-US" sz="1400" b="1" i="1" dirty="0" err="1" smtClean="0"/>
              <a:t>faery</a:t>
            </a:r>
            <a:r>
              <a:rPr lang="en-US" sz="1400" b="1" i="1" dirty="0" smtClean="0"/>
              <a:t> hand in hand,</a:t>
            </a:r>
            <a:br>
              <a:rPr lang="en-US" sz="1400" b="1" i="1" dirty="0" smtClean="0"/>
            </a:br>
            <a:r>
              <a:rPr lang="en-US" sz="1400" b="1" i="1" dirty="0" smtClean="0"/>
              <a:t>From a world more full of weeping than he </a:t>
            </a:r>
          </a:p>
          <a:p>
            <a:r>
              <a:rPr lang="en-US" sz="1400" b="1" i="1" dirty="0" smtClean="0"/>
              <a:t>	can  understand.</a:t>
            </a:r>
            <a:r>
              <a:rPr lang="en-US" sz="1400" b="1" dirty="0" smtClean="0"/>
              <a:t> </a:t>
            </a:r>
            <a:endParaRPr lang="en-US" sz="1400" dirty="0" smtClean="0"/>
          </a:p>
          <a:p>
            <a:endParaRPr lang="en-US" sz="1400" dirty="0"/>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sz="6000" dirty="0" smtClean="0">
                <a:latin typeface="Harrington" pitchFamily="82" charset="0"/>
              </a:rPr>
              <a:t>The Song of </a:t>
            </a:r>
            <a:br>
              <a:rPr lang="en-US" sz="6000" dirty="0" smtClean="0">
                <a:latin typeface="Harrington" pitchFamily="82" charset="0"/>
              </a:rPr>
            </a:br>
            <a:r>
              <a:rPr lang="en-US" sz="6000" dirty="0" smtClean="0">
                <a:latin typeface="Harrington" pitchFamily="82" charset="0"/>
              </a:rPr>
              <a:t>Wandering </a:t>
            </a:r>
            <a:r>
              <a:rPr lang="en-US" sz="6000" dirty="0" err="1" smtClean="0">
                <a:latin typeface="Harrington" pitchFamily="82" charset="0"/>
              </a:rPr>
              <a:t>Aengus</a:t>
            </a:r>
            <a:r>
              <a:rPr lang="en-US" sz="6000" dirty="0" smtClean="0">
                <a:latin typeface="Harrington" pitchFamily="82" charset="0"/>
              </a:rPr>
              <a:t/>
            </a:r>
            <a:br>
              <a:rPr lang="en-US" sz="6000" dirty="0" smtClean="0">
                <a:latin typeface="Harrington" pitchFamily="82" charset="0"/>
              </a:rPr>
            </a:br>
            <a:r>
              <a:rPr lang="en-US" sz="6000" dirty="0" smtClean="0">
                <a:latin typeface="Harrington" pitchFamily="82" charset="0"/>
              </a:rPr>
              <a:t>(1899)</a:t>
            </a:r>
            <a:endParaRPr lang="en-US" dirty="0"/>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i="1" dirty="0" err="1" smtClean="0"/>
              <a:t>Aengus</a:t>
            </a:r>
            <a:r>
              <a:rPr lang="en-US" dirty="0" smtClean="0"/>
              <a:t> by Wendy Andrews</a:t>
            </a:r>
            <a:br>
              <a:rPr lang="en-US" dirty="0" smtClean="0"/>
            </a:br>
            <a:r>
              <a:rPr lang="en-US" sz="1800" dirty="0" smtClean="0"/>
              <a:t>(contemporary artist)</a:t>
            </a:r>
            <a:endParaRPr lang="en-US" sz="1800" dirty="0"/>
          </a:p>
        </p:txBody>
      </p:sp>
      <p:sp>
        <p:nvSpPr>
          <p:cNvPr id="4" name="Content Placeholder 3"/>
          <p:cNvSpPr>
            <a:spLocks noGrp="1"/>
          </p:cNvSpPr>
          <p:nvPr>
            <p:ph sz="half" idx="2"/>
          </p:nvPr>
        </p:nvSpPr>
        <p:spPr/>
        <p:txBody>
          <a:bodyPr/>
          <a:lstStyle/>
          <a:p>
            <a:r>
              <a:rPr lang="en-US" dirty="0" err="1" smtClean="0"/>
              <a:t>Aengus</a:t>
            </a:r>
            <a:r>
              <a:rPr lang="en-US" dirty="0" smtClean="0"/>
              <a:t> was the Irish god of love.</a:t>
            </a:r>
            <a:endParaRPr lang="en-US" dirty="0"/>
          </a:p>
        </p:txBody>
      </p:sp>
      <p:pic>
        <p:nvPicPr>
          <p:cNvPr id="6" name="Content Placeholder 4" descr="Aengus.jpg"/>
          <p:cNvPicPr>
            <a:picLocks noChangeAspect="1"/>
          </p:cNvPicPr>
          <p:nvPr/>
        </p:nvPicPr>
        <p:blipFill>
          <a:blip r:embed="rId2" cstate="print"/>
          <a:stretch>
            <a:fillRect/>
          </a:stretch>
        </p:blipFill>
        <p:spPr>
          <a:xfrm>
            <a:off x="1066800" y="2057400"/>
            <a:ext cx="2971800" cy="4213185"/>
          </a:xfrm>
          <a:prstGeom prst="rect">
            <a:avLst/>
          </a:prstGeom>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2400" y="685800"/>
            <a:ext cx="4495800" cy="5355312"/>
          </a:xfrm>
          <a:prstGeom prst="rect">
            <a:avLst/>
          </a:prstGeom>
          <a:noFill/>
        </p:spPr>
        <p:txBody>
          <a:bodyPr wrap="square" rtlCol="0">
            <a:spAutoFit/>
          </a:bodyPr>
          <a:lstStyle/>
          <a:p>
            <a:r>
              <a:rPr lang="en-US" dirty="0" smtClean="0"/>
              <a:t>I went out to the hazel wood, </a:t>
            </a:r>
          </a:p>
          <a:p>
            <a:r>
              <a:rPr lang="en-US" dirty="0" smtClean="0"/>
              <a:t>Because a fire was in my head, </a:t>
            </a:r>
          </a:p>
          <a:p>
            <a:r>
              <a:rPr lang="en-US" dirty="0" smtClean="0"/>
              <a:t>And cut and peeled a hazel wand, </a:t>
            </a:r>
          </a:p>
          <a:p>
            <a:r>
              <a:rPr lang="en-US" dirty="0" smtClean="0"/>
              <a:t>And hooked a berry to a thread;   </a:t>
            </a:r>
          </a:p>
          <a:p>
            <a:endParaRPr lang="en-US" dirty="0" smtClean="0"/>
          </a:p>
          <a:p>
            <a:r>
              <a:rPr lang="en-US" dirty="0" smtClean="0"/>
              <a:t>And when white moths were on the wing, </a:t>
            </a:r>
          </a:p>
          <a:p>
            <a:r>
              <a:rPr lang="en-US" dirty="0" smtClean="0"/>
              <a:t>And moth-like stars were flickering out, </a:t>
            </a:r>
          </a:p>
          <a:p>
            <a:r>
              <a:rPr lang="en-US" dirty="0" smtClean="0"/>
              <a:t>I dropped the berry in a stream </a:t>
            </a:r>
          </a:p>
          <a:p>
            <a:r>
              <a:rPr lang="en-US" dirty="0" smtClean="0"/>
              <a:t>And caught a little silver trout.   </a:t>
            </a:r>
          </a:p>
          <a:p>
            <a:endParaRPr lang="en-US" dirty="0" smtClean="0"/>
          </a:p>
          <a:p>
            <a:r>
              <a:rPr lang="en-US" dirty="0" smtClean="0"/>
              <a:t>When I had laid it on the floor </a:t>
            </a:r>
          </a:p>
          <a:p>
            <a:r>
              <a:rPr lang="en-US" dirty="0" smtClean="0"/>
              <a:t>I went to blow the fire a-flame, </a:t>
            </a:r>
          </a:p>
          <a:p>
            <a:r>
              <a:rPr lang="en-US" dirty="0" smtClean="0"/>
              <a:t>But something rustled on the floor, </a:t>
            </a:r>
          </a:p>
          <a:p>
            <a:r>
              <a:rPr lang="en-US" dirty="0" smtClean="0"/>
              <a:t>And some one called me by my name: </a:t>
            </a:r>
          </a:p>
          <a:p>
            <a:endParaRPr lang="en-US" dirty="0" smtClean="0"/>
          </a:p>
          <a:p>
            <a:r>
              <a:rPr lang="en-US" dirty="0" smtClean="0"/>
              <a:t>It had become a glimmering girl </a:t>
            </a:r>
          </a:p>
          <a:p>
            <a:r>
              <a:rPr lang="en-US" dirty="0" smtClean="0"/>
              <a:t>With apple blossom in her hair </a:t>
            </a:r>
          </a:p>
          <a:p>
            <a:r>
              <a:rPr lang="en-US" dirty="0" smtClean="0"/>
              <a:t>Who called me by my name and ran </a:t>
            </a:r>
          </a:p>
          <a:p>
            <a:r>
              <a:rPr lang="en-US" dirty="0" smtClean="0"/>
              <a:t>And faded through the brightening air.  </a:t>
            </a:r>
          </a:p>
        </p:txBody>
      </p:sp>
      <p:sp>
        <p:nvSpPr>
          <p:cNvPr id="3" name="TextBox 2"/>
          <p:cNvSpPr txBox="1"/>
          <p:nvPr/>
        </p:nvSpPr>
        <p:spPr>
          <a:xfrm>
            <a:off x="4419600" y="685800"/>
            <a:ext cx="4724400" cy="2585323"/>
          </a:xfrm>
          <a:prstGeom prst="rect">
            <a:avLst/>
          </a:prstGeom>
          <a:noFill/>
        </p:spPr>
        <p:txBody>
          <a:bodyPr wrap="square" rtlCol="0">
            <a:spAutoFit/>
          </a:bodyPr>
          <a:lstStyle/>
          <a:p>
            <a:r>
              <a:rPr lang="en-US" dirty="0" smtClean="0"/>
              <a:t>Though I am old with wandering </a:t>
            </a:r>
          </a:p>
          <a:p>
            <a:r>
              <a:rPr lang="en-US" dirty="0" smtClean="0"/>
              <a:t>Through hollow lands and hilly lands, </a:t>
            </a:r>
          </a:p>
          <a:p>
            <a:r>
              <a:rPr lang="en-US" dirty="0" smtClean="0"/>
              <a:t>I will find out where she has gone, </a:t>
            </a:r>
          </a:p>
          <a:p>
            <a:r>
              <a:rPr lang="en-US" dirty="0" smtClean="0"/>
              <a:t>And kiss her lips and take her hands; </a:t>
            </a:r>
          </a:p>
          <a:p>
            <a:endParaRPr lang="en-US" dirty="0" smtClean="0"/>
          </a:p>
          <a:p>
            <a:r>
              <a:rPr lang="en-US" dirty="0" smtClean="0"/>
              <a:t>And walk among long dappled grass, </a:t>
            </a:r>
          </a:p>
          <a:p>
            <a:r>
              <a:rPr lang="en-US" dirty="0" smtClean="0"/>
              <a:t>And pluck till time and times are done </a:t>
            </a:r>
          </a:p>
          <a:p>
            <a:r>
              <a:rPr lang="en-US" dirty="0" smtClean="0"/>
              <a:t>The silver apples of the moon, </a:t>
            </a:r>
          </a:p>
          <a:p>
            <a:r>
              <a:rPr lang="en-US" dirty="0" smtClean="0"/>
              <a:t>The golden apples of the sun.</a:t>
            </a:r>
            <a:endParaRPr lang="en-US" dirty="0"/>
          </a:p>
        </p:txBody>
      </p:sp>
      <p:pic>
        <p:nvPicPr>
          <p:cNvPr id="16386" name="Picture 2"/>
          <p:cNvPicPr>
            <a:picLocks noChangeAspect="1" noChangeArrowheads="1"/>
          </p:cNvPicPr>
          <p:nvPr/>
        </p:nvPicPr>
        <p:blipFill>
          <a:blip r:embed="rId2" cstate="print"/>
          <a:srcRect/>
          <a:stretch>
            <a:fillRect/>
          </a:stretch>
        </p:blipFill>
        <p:spPr bwMode="auto">
          <a:xfrm>
            <a:off x="5029200" y="3505200"/>
            <a:ext cx="2247900" cy="2997200"/>
          </a:xfrm>
          <a:prstGeom prst="rect">
            <a:avLst/>
          </a:prstGeom>
          <a:noFill/>
          <a:ln w="9525">
            <a:noFill/>
            <a:miter lim="800000"/>
            <a:headEnd/>
            <a:tailEnd/>
          </a:ln>
          <a:effectLst/>
        </p:spPr>
      </p:pic>
      <p:sp>
        <p:nvSpPr>
          <p:cNvPr id="5" name="Rectangle 4"/>
          <p:cNvSpPr/>
          <p:nvPr/>
        </p:nvSpPr>
        <p:spPr>
          <a:xfrm>
            <a:off x="5029200" y="6477000"/>
            <a:ext cx="4572000" cy="230832"/>
          </a:xfrm>
          <a:prstGeom prst="rect">
            <a:avLst/>
          </a:prstGeom>
        </p:spPr>
        <p:txBody>
          <a:bodyPr>
            <a:spAutoFit/>
          </a:bodyPr>
          <a:lstStyle/>
          <a:p>
            <a:r>
              <a:rPr lang="en-US" sz="900" dirty="0" smtClean="0"/>
              <a:t>http://childillustration.blogspot.com/2009_02_01_archive.html</a:t>
            </a:r>
            <a:endParaRPr lang="en-US" sz="900" dirty="0"/>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85800" y="1219200"/>
            <a:ext cx="7848600" cy="1384995"/>
          </a:xfrm>
          <a:prstGeom prst="rect">
            <a:avLst/>
          </a:prstGeom>
          <a:noFill/>
        </p:spPr>
        <p:txBody>
          <a:bodyPr wrap="square" rtlCol="0">
            <a:spAutoFit/>
          </a:bodyPr>
          <a:lstStyle/>
          <a:p>
            <a:pPr>
              <a:buFont typeface="Arial" pitchFamily="34" charset="0"/>
              <a:buChar char="•"/>
            </a:pPr>
            <a:r>
              <a:rPr lang="en-US" sz="2800" dirty="0" smtClean="0"/>
              <a:t> What in these two poems might indicate that they are more than simply children’s fairy tales? What other, deeper meanings are hinted at?</a:t>
            </a:r>
            <a:endParaRPr lang="en-US" sz="2800" dirty="0"/>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sz="6000" dirty="0" smtClean="0">
                <a:latin typeface="Harrington" pitchFamily="82" charset="0"/>
              </a:rPr>
              <a:t>Political Struggle</a:t>
            </a:r>
            <a:endParaRPr lang="en-US" dirty="0"/>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World War I (1914-1918)</a:t>
            </a:r>
            <a:endParaRPr lang="en-US" dirty="0"/>
          </a:p>
        </p:txBody>
      </p:sp>
      <p:sp>
        <p:nvSpPr>
          <p:cNvPr id="3" name="Content Placeholder 2"/>
          <p:cNvSpPr>
            <a:spLocks noGrp="1"/>
          </p:cNvSpPr>
          <p:nvPr>
            <p:ph idx="1"/>
          </p:nvPr>
        </p:nvSpPr>
        <p:spPr/>
        <p:txBody>
          <a:bodyPr/>
          <a:lstStyle/>
          <a:p>
            <a:r>
              <a:rPr lang="en-US" dirty="0" smtClean="0"/>
              <a:t>Many Irish volunteered to fight for England</a:t>
            </a:r>
          </a:p>
          <a:p>
            <a:r>
              <a:rPr lang="en-US" dirty="0" smtClean="0"/>
              <a:t>Others viewed the war as an opportunity to fight for independence while England was weak.</a:t>
            </a:r>
          </a:p>
          <a:p>
            <a:r>
              <a:rPr lang="en-US" dirty="0" smtClean="0"/>
              <a:t>England’s decision to begin conscription of the Irish (drafting them to fight) in 1918 furthered the Irish movement for independence.</a:t>
            </a:r>
          </a:p>
          <a:p>
            <a:endParaRPr lang="en-US" dirty="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1691 King William and Queen Mary</a:t>
            </a:r>
            <a:endParaRPr lang="en-US" dirty="0"/>
          </a:p>
        </p:txBody>
      </p:sp>
      <p:sp>
        <p:nvSpPr>
          <p:cNvPr id="3" name="Content Placeholder 2"/>
          <p:cNvSpPr>
            <a:spLocks noGrp="1"/>
          </p:cNvSpPr>
          <p:nvPr>
            <p:ph sz="half" idx="1"/>
          </p:nvPr>
        </p:nvSpPr>
        <p:spPr>
          <a:xfrm>
            <a:off x="457200" y="1920085"/>
            <a:ext cx="8229600" cy="4434840"/>
          </a:xfrm>
        </p:spPr>
        <p:txBody>
          <a:bodyPr>
            <a:normAutofit/>
          </a:bodyPr>
          <a:lstStyle/>
          <a:p>
            <a:r>
              <a:rPr lang="en-US" dirty="0" smtClean="0"/>
              <a:t>I, A.B., do solemnly and sincerely, in the presence of God, profess, testify, and declare, that I do believe that in the sacrament of the Lord's Supper there is not any transubstantiation of the elements of bread and wine into the body and blood of Christ at or after the consecration thereof by any person whatsoever, and that the invocation or adoration of the virgin Mary or any other saint, and the sacrifice of the mass, as they are now used in the church of Rome, are superstitious and idolatrous.</a:t>
            </a:r>
            <a:endParaRPr lang="en-US" dirty="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KGNationalLeague.jpg"/>
          <p:cNvPicPr>
            <a:picLocks noGrp="1" noChangeAspect="1"/>
          </p:cNvPicPr>
          <p:nvPr>
            <p:ph sz="half" idx="1"/>
          </p:nvPr>
        </p:nvPicPr>
        <p:blipFill>
          <a:blip r:embed="rId2" cstate="print"/>
          <a:stretch>
            <a:fillRect/>
          </a:stretch>
        </p:blipFill>
        <p:spPr>
          <a:xfrm>
            <a:off x="381000" y="533400"/>
            <a:ext cx="4520208" cy="6026944"/>
          </a:xfrm>
        </p:spPr>
      </p:pic>
      <p:pic>
        <p:nvPicPr>
          <p:cNvPr id="10243" name="Picture 3"/>
          <p:cNvPicPr>
            <a:picLocks noChangeAspect="1" noChangeArrowheads="1"/>
          </p:cNvPicPr>
          <p:nvPr/>
        </p:nvPicPr>
        <p:blipFill>
          <a:blip r:embed="rId3" cstate="print"/>
          <a:srcRect/>
          <a:stretch>
            <a:fillRect/>
          </a:stretch>
        </p:blipFill>
        <p:spPr bwMode="auto">
          <a:xfrm>
            <a:off x="6477000" y="3124200"/>
            <a:ext cx="2445488" cy="3505200"/>
          </a:xfrm>
          <a:prstGeom prst="rect">
            <a:avLst/>
          </a:prstGeom>
          <a:noFill/>
          <a:ln w="9525">
            <a:noFill/>
            <a:miter lim="800000"/>
            <a:headEnd/>
            <a:tailEnd/>
          </a:ln>
          <a:effectLst/>
        </p:spPr>
      </p:pic>
      <p:pic>
        <p:nvPicPr>
          <p:cNvPr id="10242" name="Picture 2"/>
          <p:cNvPicPr>
            <a:picLocks noChangeAspect="1" noChangeArrowheads="1"/>
          </p:cNvPicPr>
          <p:nvPr/>
        </p:nvPicPr>
        <p:blipFill>
          <a:blip r:embed="rId4" cstate="print"/>
          <a:srcRect/>
          <a:stretch>
            <a:fillRect/>
          </a:stretch>
        </p:blipFill>
        <p:spPr bwMode="auto">
          <a:xfrm>
            <a:off x="5105400" y="152400"/>
            <a:ext cx="2090928" cy="32004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sz="6000" dirty="0" smtClean="0">
                <a:latin typeface="Harrington" pitchFamily="82" charset="0"/>
              </a:rPr>
              <a:t>An Irish Airman </a:t>
            </a:r>
            <a:r>
              <a:rPr lang="en-US" sz="6000" dirty="0" err="1" smtClean="0">
                <a:latin typeface="Harrington" pitchFamily="82" charset="0"/>
              </a:rPr>
              <a:t>Forsees</a:t>
            </a:r>
            <a:r>
              <a:rPr lang="en-US" sz="6000" dirty="0" smtClean="0">
                <a:latin typeface="Harrington" pitchFamily="82" charset="0"/>
              </a:rPr>
              <a:t/>
            </a:r>
            <a:br>
              <a:rPr lang="en-US" sz="6000" dirty="0" smtClean="0">
                <a:latin typeface="Harrington" pitchFamily="82" charset="0"/>
              </a:rPr>
            </a:br>
            <a:r>
              <a:rPr lang="en-US" sz="6000" dirty="0" smtClean="0">
                <a:latin typeface="Harrington" pitchFamily="82" charset="0"/>
              </a:rPr>
              <a:t>his Death</a:t>
            </a:r>
            <a:br>
              <a:rPr lang="en-US" sz="6000" dirty="0" smtClean="0">
                <a:latin typeface="Harrington" pitchFamily="82" charset="0"/>
              </a:rPr>
            </a:br>
            <a:r>
              <a:rPr lang="en-US" sz="6000" dirty="0" smtClean="0">
                <a:latin typeface="Harrington" pitchFamily="82" charset="0"/>
              </a:rPr>
              <a:t>(1919)</a:t>
            </a:r>
            <a:endParaRPr lang="en-US" dirty="0"/>
          </a:p>
        </p:txBody>
      </p:sp>
      <p:pic>
        <p:nvPicPr>
          <p:cNvPr id="18434" name="Picture 2"/>
          <p:cNvPicPr>
            <a:picLocks noChangeAspect="1" noChangeArrowheads="1"/>
          </p:cNvPicPr>
          <p:nvPr/>
        </p:nvPicPr>
        <p:blipFill>
          <a:blip r:embed="rId2" cstate="print"/>
          <a:srcRect/>
          <a:stretch>
            <a:fillRect/>
          </a:stretch>
        </p:blipFill>
        <p:spPr bwMode="auto">
          <a:xfrm>
            <a:off x="914400" y="2971800"/>
            <a:ext cx="4295775" cy="3276600"/>
          </a:xfrm>
          <a:prstGeom prst="rect">
            <a:avLst/>
          </a:prstGeom>
          <a:noFill/>
          <a:ln w="9525">
            <a:noFill/>
            <a:miter lim="800000"/>
            <a:headEnd/>
            <a:tailEnd/>
          </a:ln>
          <a:effectLst/>
        </p:spPr>
      </p:pic>
      <p:sp>
        <p:nvSpPr>
          <p:cNvPr id="6" name="Rectangle 5"/>
          <p:cNvSpPr/>
          <p:nvPr/>
        </p:nvSpPr>
        <p:spPr>
          <a:xfrm>
            <a:off x="914400" y="6324600"/>
            <a:ext cx="4572000" cy="230832"/>
          </a:xfrm>
          <a:prstGeom prst="rect">
            <a:avLst/>
          </a:prstGeom>
        </p:spPr>
        <p:txBody>
          <a:bodyPr>
            <a:spAutoFit/>
          </a:bodyPr>
          <a:lstStyle/>
          <a:p>
            <a:r>
              <a:rPr lang="en-US" sz="900" dirty="0" smtClean="0"/>
              <a:t>http://www.psywarrior.com/BritishPlaneWWI.jpg</a:t>
            </a:r>
            <a:endParaRPr lang="en-US" sz="900" dirty="0"/>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533400" y="1143000"/>
            <a:ext cx="4953000" cy="4801314"/>
          </a:xfrm>
          <a:prstGeom prst="rect">
            <a:avLst/>
          </a:prstGeom>
          <a:noFill/>
        </p:spPr>
        <p:txBody>
          <a:bodyPr wrap="square" rtlCol="0">
            <a:spAutoFit/>
          </a:bodyPr>
          <a:lstStyle/>
          <a:p>
            <a:r>
              <a:rPr lang="en-US" dirty="0" smtClean="0"/>
              <a:t>I know that I shall meet my fate</a:t>
            </a:r>
          </a:p>
          <a:p>
            <a:r>
              <a:rPr lang="en-US" dirty="0" smtClean="0"/>
              <a:t>Somewhere among the clouds above;</a:t>
            </a:r>
          </a:p>
          <a:p>
            <a:r>
              <a:rPr lang="en-US" dirty="0" smtClean="0"/>
              <a:t>Those that I fight I do not hate,</a:t>
            </a:r>
          </a:p>
          <a:p>
            <a:r>
              <a:rPr lang="en-US" dirty="0" smtClean="0"/>
              <a:t>Those that I guard I do not love;</a:t>
            </a:r>
          </a:p>
          <a:p>
            <a:r>
              <a:rPr lang="en-US" dirty="0" smtClean="0"/>
              <a:t>My country is </a:t>
            </a:r>
            <a:r>
              <a:rPr lang="en-US" dirty="0" err="1" smtClean="0"/>
              <a:t>Kiltartan</a:t>
            </a:r>
            <a:r>
              <a:rPr lang="en-US" dirty="0" smtClean="0"/>
              <a:t> Cross,</a:t>
            </a:r>
          </a:p>
          <a:p>
            <a:r>
              <a:rPr lang="en-US" dirty="0" smtClean="0"/>
              <a:t>My countrymen </a:t>
            </a:r>
            <a:r>
              <a:rPr lang="en-US" dirty="0" err="1" smtClean="0"/>
              <a:t>Kiltartan's</a:t>
            </a:r>
            <a:r>
              <a:rPr lang="en-US" dirty="0" smtClean="0"/>
              <a:t> poor,</a:t>
            </a:r>
          </a:p>
          <a:p>
            <a:r>
              <a:rPr lang="en-US" dirty="0" smtClean="0"/>
              <a:t>No likely end could bring them loss</a:t>
            </a:r>
          </a:p>
          <a:p>
            <a:r>
              <a:rPr lang="en-US" dirty="0" smtClean="0"/>
              <a:t>Or leave them happier than before.</a:t>
            </a:r>
          </a:p>
          <a:p>
            <a:r>
              <a:rPr lang="en-US" dirty="0" smtClean="0"/>
              <a:t>Nor law, nor duty bade me fight,</a:t>
            </a:r>
          </a:p>
          <a:p>
            <a:r>
              <a:rPr lang="en-US" dirty="0" smtClean="0"/>
              <a:t>Nor public men, nor cheering crowds,</a:t>
            </a:r>
          </a:p>
          <a:p>
            <a:r>
              <a:rPr lang="en-US" dirty="0" smtClean="0"/>
              <a:t>A lonely impulse of delight</a:t>
            </a:r>
          </a:p>
          <a:p>
            <a:r>
              <a:rPr lang="en-US" dirty="0" smtClean="0"/>
              <a:t>Drove to this tumult in the clouds;</a:t>
            </a:r>
          </a:p>
          <a:p>
            <a:r>
              <a:rPr lang="en-US" dirty="0" smtClean="0"/>
              <a:t>I balanced all, brought all to mind,</a:t>
            </a:r>
          </a:p>
          <a:p>
            <a:r>
              <a:rPr lang="en-US" dirty="0" smtClean="0"/>
              <a:t>The years to come seemed waste of breath,</a:t>
            </a:r>
          </a:p>
          <a:p>
            <a:r>
              <a:rPr lang="en-US" dirty="0" smtClean="0"/>
              <a:t>A waste of breath the years behind</a:t>
            </a:r>
          </a:p>
          <a:p>
            <a:r>
              <a:rPr lang="en-US" dirty="0" smtClean="0"/>
              <a:t>In balance with this life, this death</a:t>
            </a:r>
          </a:p>
          <a:p>
            <a:endParaRPr lang="en-US" dirty="0"/>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sz="6000" dirty="0" smtClean="0">
                <a:latin typeface="Harrington" pitchFamily="82" charset="0"/>
              </a:rPr>
              <a:t>Easter Rising, 1916</a:t>
            </a:r>
            <a:endParaRPr lang="en-US" dirty="0"/>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lstStyle/>
          <a:p>
            <a:r>
              <a:rPr lang="en-US" dirty="0" smtClean="0"/>
              <a:t>Dublin Post Office</a:t>
            </a:r>
            <a:endParaRPr lang="en-US" dirty="0"/>
          </a:p>
        </p:txBody>
      </p:sp>
      <p:pic>
        <p:nvPicPr>
          <p:cNvPr id="6" name="Content Placeholder 4" descr="DublinPostOffice_8x10.jpg"/>
          <p:cNvPicPr>
            <a:picLocks noGrp="1" noChangeAspect="1"/>
          </p:cNvPicPr>
          <p:nvPr>
            <p:ph sz="half" idx="2"/>
          </p:nvPr>
        </p:nvPicPr>
        <p:blipFill>
          <a:blip r:embed="rId2" cstate="print"/>
          <a:stretch>
            <a:fillRect/>
          </a:stretch>
        </p:blipFill>
        <p:spPr>
          <a:xfrm>
            <a:off x="4953000" y="3505200"/>
            <a:ext cx="4038600" cy="3230880"/>
          </a:xfrm>
        </p:spPr>
      </p:pic>
      <p:pic>
        <p:nvPicPr>
          <p:cNvPr id="5" name="Content Placeholder 4" descr="postoffice.jpg"/>
          <p:cNvPicPr>
            <a:picLocks noGrp="1" noChangeAspect="1"/>
          </p:cNvPicPr>
          <p:nvPr>
            <p:ph sz="half" idx="1"/>
          </p:nvPr>
        </p:nvPicPr>
        <p:blipFill>
          <a:blip r:embed="rId3" cstate="print"/>
          <a:stretch>
            <a:fillRect/>
          </a:stretch>
        </p:blipFill>
        <p:spPr>
          <a:xfrm>
            <a:off x="213330" y="1295400"/>
            <a:ext cx="5120670" cy="3183350"/>
          </a:xfrm>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Content Placeholder 4" descr="EasterRising14.jpg"/>
          <p:cNvPicPr>
            <a:picLocks noGrp="1" noChangeAspect="1"/>
          </p:cNvPicPr>
          <p:nvPr>
            <p:ph sz="half" idx="2"/>
          </p:nvPr>
        </p:nvPicPr>
        <p:blipFill>
          <a:blip r:embed="rId2" cstate="print"/>
          <a:stretch>
            <a:fillRect/>
          </a:stretch>
        </p:blipFill>
        <p:spPr>
          <a:xfrm>
            <a:off x="3657600" y="3429000"/>
            <a:ext cx="5229225" cy="3197143"/>
          </a:xfrm>
        </p:spPr>
      </p:pic>
      <p:pic>
        <p:nvPicPr>
          <p:cNvPr id="6" name="Content Placeholder 5" descr="EasterRising15.gif"/>
          <p:cNvPicPr>
            <a:picLocks noGrp="1" noChangeAspect="1"/>
          </p:cNvPicPr>
          <p:nvPr>
            <p:ph sz="half" idx="1"/>
          </p:nvPr>
        </p:nvPicPr>
        <p:blipFill>
          <a:blip r:embed="rId3" cstate="print"/>
          <a:stretch>
            <a:fillRect/>
          </a:stretch>
        </p:blipFill>
        <p:spPr>
          <a:xfrm>
            <a:off x="304800" y="228600"/>
            <a:ext cx="5242990" cy="4190999"/>
          </a:xfrm>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Content Placeholder 4" descr="DublinKilmainhamGaol8.jpg"/>
          <p:cNvPicPr>
            <a:picLocks noGrp="1" noChangeAspect="1"/>
          </p:cNvPicPr>
          <p:nvPr>
            <p:ph sz="half" idx="2"/>
          </p:nvPr>
        </p:nvPicPr>
        <p:blipFill>
          <a:blip r:embed="rId2" cstate="print"/>
          <a:stretch>
            <a:fillRect/>
          </a:stretch>
        </p:blipFill>
        <p:spPr>
          <a:xfrm>
            <a:off x="2819400" y="2057400"/>
            <a:ext cx="5943600" cy="4457700"/>
          </a:xfrm>
        </p:spPr>
      </p:pic>
      <p:pic>
        <p:nvPicPr>
          <p:cNvPr id="9" name="Content Placeholder 8" descr="DublinKilmainhamGaol9.jpg"/>
          <p:cNvPicPr>
            <a:picLocks noGrp="1" noChangeAspect="1"/>
          </p:cNvPicPr>
          <p:nvPr>
            <p:ph sz="half" idx="1"/>
          </p:nvPr>
        </p:nvPicPr>
        <p:blipFill>
          <a:blip r:embed="rId3" cstate="print"/>
          <a:stretch>
            <a:fillRect/>
          </a:stretch>
        </p:blipFill>
        <p:spPr>
          <a:xfrm>
            <a:off x="381000" y="304800"/>
            <a:ext cx="4572000" cy="3429000"/>
          </a:xfrm>
        </p:spPr>
      </p:pic>
      <p:pic>
        <p:nvPicPr>
          <p:cNvPr id="10" name="Picture 9" descr="DublinKilmainhamGaol6.jpg"/>
          <p:cNvPicPr>
            <a:picLocks noChangeAspect="1"/>
          </p:cNvPicPr>
          <p:nvPr/>
        </p:nvPicPr>
        <p:blipFill>
          <a:blip r:embed="rId4" cstate="print"/>
          <a:stretch>
            <a:fillRect/>
          </a:stretch>
        </p:blipFill>
        <p:spPr>
          <a:xfrm>
            <a:off x="609600" y="4114800"/>
            <a:ext cx="1657350" cy="2209800"/>
          </a:xfrm>
          <a:prstGeom prst="rect">
            <a:avLst/>
          </a:prstGeom>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Grp="1" noChangeAspect="1" noChangeArrowheads="1"/>
          </p:cNvPicPr>
          <p:nvPr>
            <p:ph sz="half" idx="1"/>
          </p:nvPr>
        </p:nvPicPr>
        <p:blipFill>
          <a:blip r:embed="rId2" cstate="print"/>
          <a:srcRect/>
          <a:stretch>
            <a:fillRect/>
          </a:stretch>
        </p:blipFill>
        <p:spPr bwMode="auto">
          <a:xfrm>
            <a:off x="685800" y="304799"/>
            <a:ext cx="3429000" cy="5113065"/>
          </a:xfrm>
          <a:prstGeom prst="rect">
            <a:avLst/>
          </a:prstGeom>
          <a:noFill/>
          <a:ln w="9525">
            <a:noFill/>
            <a:miter lim="800000"/>
            <a:headEnd/>
            <a:tailEnd/>
          </a:ln>
          <a:effectLst/>
        </p:spPr>
      </p:pic>
      <p:sp>
        <p:nvSpPr>
          <p:cNvPr id="12" name="Content Placeholder 11"/>
          <p:cNvSpPr>
            <a:spLocks noGrp="1"/>
          </p:cNvSpPr>
          <p:nvPr>
            <p:ph sz="half" idx="2"/>
          </p:nvPr>
        </p:nvSpPr>
        <p:spPr>
          <a:xfrm>
            <a:off x="838200" y="5714999"/>
            <a:ext cx="7848600" cy="838201"/>
          </a:xfrm>
        </p:spPr>
        <p:txBody>
          <a:bodyPr>
            <a:normAutofit fontScale="70000" lnSpcReduction="20000"/>
          </a:bodyPr>
          <a:lstStyle/>
          <a:p>
            <a:r>
              <a:rPr lang="en-US" dirty="0" smtClean="0"/>
              <a:t>John MacBride: Fought under </a:t>
            </a:r>
            <a:r>
              <a:rPr lang="en-US" dirty="0" err="1" smtClean="0"/>
              <a:t>MacDonough</a:t>
            </a:r>
            <a:r>
              <a:rPr lang="en-US" dirty="0" smtClean="0"/>
              <a:t> in Rising, husband of Maud Gonne</a:t>
            </a:r>
          </a:p>
          <a:p>
            <a:r>
              <a:rPr lang="en-US" dirty="0" smtClean="0"/>
              <a:t>James Connolly: Irish Socialist Republican Party, Irish Citizen Army</a:t>
            </a:r>
            <a:endParaRPr lang="en-US" dirty="0"/>
          </a:p>
        </p:txBody>
      </p:sp>
      <p:pic>
        <p:nvPicPr>
          <p:cNvPr id="14" name="Picture 6"/>
          <p:cNvPicPr>
            <a:picLocks noChangeAspect="1" noChangeArrowheads="1"/>
          </p:cNvPicPr>
          <p:nvPr/>
        </p:nvPicPr>
        <p:blipFill>
          <a:blip r:embed="rId3" cstate="print"/>
          <a:srcRect/>
          <a:stretch>
            <a:fillRect/>
          </a:stretch>
        </p:blipFill>
        <p:spPr bwMode="auto">
          <a:xfrm>
            <a:off x="4953000" y="304800"/>
            <a:ext cx="3467100" cy="5065818"/>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noChangeArrowheads="1"/>
          </p:cNvPicPr>
          <p:nvPr>
            <p:ph sz="half" idx="1"/>
          </p:nvPr>
        </p:nvPicPr>
        <p:blipFill>
          <a:blip r:embed="rId2" cstate="print"/>
          <a:srcRect/>
          <a:stretch>
            <a:fillRect/>
          </a:stretch>
        </p:blipFill>
        <p:spPr bwMode="auto">
          <a:xfrm>
            <a:off x="142875" y="381000"/>
            <a:ext cx="4505325" cy="3810000"/>
          </a:xfrm>
          <a:prstGeom prst="rect">
            <a:avLst/>
          </a:prstGeom>
          <a:noFill/>
          <a:ln w="9525">
            <a:noFill/>
            <a:miter lim="800000"/>
            <a:headEnd/>
            <a:tailEnd/>
          </a:ln>
          <a:effectLst/>
        </p:spPr>
      </p:pic>
      <p:sp>
        <p:nvSpPr>
          <p:cNvPr id="6" name="Rectangle 5"/>
          <p:cNvSpPr/>
          <p:nvPr/>
        </p:nvSpPr>
        <p:spPr>
          <a:xfrm>
            <a:off x="0" y="4419600"/>
            <a:ext cx="4572000" cy="646331"/>
          </a:xfrm>
          <a:prstGeom prst="rect">
            <a:avLst/>
          </a:prstGeom>
        </p:spPr>
        <p:txBody>
          <a:bodyPr>
            <a:spAutoFit/>
          </a:bodyPr>
          <a:lstStyle/>
          <a:p>
            <a:pPr>
              <a:buFont typeface="Arial" pitchFamily="34" charset="0"/>
              <a:buChar char="•"/>
            </a:pPr>
            <a:r>
              <a:rPr lang="en-US" dirty="0" smtClean="0"/>
              <a:t> </a:t>
            </a:r>
            <a:r>
              <a:rPr lang="en-US" dirty="0" err="1" smtClean="0"/>
              <a:t>Padraig</a:t>
            </a:r>
            <a:r>
              <a:rPr lang="en-US" dirty="0" smtClean="0"/>
              <a:t> </a:t>
            </a:r>
            <a:r>
              <a:rPr lang="en-US" dirty="0" err="1" smtClean="0"/>
              <a:t>Pearse</a:t>
            </a:r>
            <a:r>
              <a:rPr lang="en-US" dirty="0" smtClean="0"/>
              <a:t>: Schoolmaster, Irish Republican Brotherhood, Irish Volunteers </a:t>
            </a:r>
            <a:endParaRPr lang="en-US" dirty="0"/>
          </a:p>
        </p:txBody>
      </p:sp>
      <p:pic>
        <p:nvPicPr>
          <p:cNvPr id="12290" name="Picture 2"/>
          <p:cNvPicPr>
            <a:picLocks noChangeAspect="1" noChangeArrowheads="1"/>
          </p:cNvPicPr>
          <p:nvPr/>
        </p:nvPicPr>
        <p:blipFill>
          <a:blip r:embed="rId3" cstate="print"/>
          <a:srcRect/>
          <a:stretch>
            <a:fillRect/>
          </a:stretch>
        </p:blipFill>
        <p:spPr bwMode="auto">
          <a:xfrm>
            <a:off x="4800600" y="3124200"/>
            <a:ext cx="3810000" cy="2781300"/>
          </a:xfrm>
          <a:prstGeom prst="rect">
            <a:avLst/>
          </a:prstGeom>
          <a:noFill/>
          <a:ln w="9525">
            <a:noFill/>
            <a:miter lim="800000"/>
            <a:headEnd/>
            <a:tailEnd/>
          </a:ln>
          <a:effectLst/>
        </p:spPr>
      </p:pic>
      <p:sp>
        <p:nvSpPr>
          <p:cNvPr id="9" name="TextBox 8"/>
          <p:cNvSpPr txBox="1"/>
          <p:nvPr/>
        </p:nvSpPr>
        <p:spPr>
          <a:xfrm>
            <a:off x="4800600" y="6096000"/>
            <a:ext cx="1997085" cy="369332"/>
          </a:xfrm>
          <a:prstGeom prst="rect">
            <a:avLst/>
          </a:prstGeom>
          <a:noFill/>
        </p:spPr>
        <p:txBody>
          <a:bodyPr wrap="none" rtlCol="0">
            <a:spAutoFit/>
          </a:bodyPr>
          <a:lstStyle/>
          <a:p>
            <a:pPr>
              <a:buFont typeface="Arial" pitchFamily="34" charset="0"/>
              <a:buChar char="•"/>
            </a:pPr>
            <a:r>
              <a:rPr lang="en-US" dirty="0" smtClean="0"/>
              <a:t> St. </a:t>
            </a:r>
            <a:r>
              <a:rPr lang="en-US" dirty="0" err="1" smtClean="0"/>
              <a:t>Enda’s</a:t>
            </a:r>
            <a:r>
              <a:rPr lang="en-US" dirty="0" smtClean="0"/>
              <a:t> School</a:t>
            </a:r>
            <a:endParaRPr lang="en-US" dirty="0"/>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ThomasMcdonagh.jpg"/>
          <p:cNvPicPr>
            <a:picLocks noGrp="1" noChangeAspect="1"/>
          </p:cNvPicPr>
          <p:nvPr>
            <p:ph sz="half" idx="1"/>
          </p:nvPr>
        </p:nvPicPr>
        <p:blipFill>
          <a:blip r:embed="rId2" cstate="print"/>
          <a:stretch>
            <a:fillRect/>
          </a:stretch>
        </p:blipFill>
        <p:spPr>
          <a:xfrm>
            <a:off x="533400" y="533400"/>
            <a:ext cx="3810000" cy="5080000"/>
          </a:xfrm>
        </p:spPr>
      </p:pic>
      <p:pic>
        <p:nvPicPr>
          <p:cNvPr id="6" name="Content Placeholder 5" descr="ThomasMcdonaghsign.jpg"/>
          <p:cNvPicPr>
            <a:picLocks noGrp="1" noChangeAspect="1"/>
          </p:cNvPicPr>
          <p:nvPr>
            <p:ph sz="half" idx="2"/>
          </p:nvPr>
        </p:nvPicPr>
        <p:blipFill>
          <a:blip r:embed="rId3" cstate="print"/>
          <a:stretch>
            <a:fillRect/>
          </a:stretch>
        </p:blipFill>
        <p:spPr>
          <a:xfrm>
            <a:off x="4724400" y="3581400"/>
            <a:ext cx="4038600" cy="3028950"/>
          </a:xfrm>
        </p:spPr>
      </p:pic>
      <p:pic>
        <p:nvPicPr>
          <p:cNvPr id="7" name="Picture 3"/>
          <p:cNvPicPr>
            <a:picLocks noChangeAspect="1" noChangeArrowheads="1"/>
          </p:cNvPicPr>
          <p:nvPr/>
        </p:nvPicPr>
        <p:blipFill>
          <a:blip r:embed="rId4" cstate="print"/>
          <a:srcRect/>
          <a:stretch>
            <a:fillRect/>
          </a:stretch>
        </p:blipFill>
        <p:spPr bwMode="auto">
          <a:xfrm>
            <a:off x="5105400" y="304800"/>
            <a:ext cx="2435617" cy="3048000"/>
          </a:xfrm>
          <a:prstGeom prst="rect">
            <a:avLst/>
          </a:prstGeom>
          <a:noFill/>
          <a:ln w="9525">
            <a:noFill/>
            <a:miter lim="800000"/>
            <a:headEnd/>
            <a:tailEnd/>
          </a:ln>
          <a:effectLst/>
        </p:spPr>
      </p:pic>
      <p:sp>
        <p:nvSpPr>
          <p:cNvPr id="9" name="Rectangle 8"/>
          <p:cNvSpPr/>
          <p:nvPr/>
        </p:nvSpPr>
        <p:spPr>
          <a:xfrm>
            <a:off x="228600" y="6019800"/>
            <a:ext cx="4572000" cy="707886"/>
          </a:xfrm>
          <a:prstGeom prst="rect">
            <a:avLst/>
          </a:prstGeom>
        </p:spPr>
        <p:txBody>
          <a:bodyPr>
            <a:spAutoFit/>
          </a:bodyPr>
          <a:lstStyle/>
          <a:p>
            <a:pPr>
              <a:buFont typeface="Arial" pitchFamily="34" charset="0"/>
              <a:buChar char="•"/>
            </a:pPr>
            <a:r>
              <a:rPr lang="en-US" sz="2000" dirty="0" smtClean="0"/>
              <a:t> Thomas </a:t>
            </a:r>
            <a:r>
              <a:rPr lang="en-US" sz="2000" dirty="0" err="1" smtClean="0"/>
              <a:t>MacDonough</a:t>
            </a:r>
            <a:r>
              <a:rPr lang="en-US" sz="2000" dirty="0" smtClean="0"/>
              <a:t>: </a:t>
            </a:r>
          </a:p>
          <a:p>
            <a:r>
              <a:rPr lang="en-US" sz="2000" dirty="0"/>
              <a:t> </a:t>
            </a:r>
            <a:r>
              <a:rPr lang="en-US" sz="2000" dirty="0" smtClean="0"/>
              <a:t>Poet, Schoolteacher</a:t>
            </a:r>
            <a:endParaRPr lang="en-US" sz="2000" dirty="0"/>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StPatricks.jpg"/>
          <p:cNvPicPr>
            <a:picLocks noGrp="1" noChangeAspect="1"/>
          </p:cNvPicPr>
          <p:nvPr>
            <p:ph sz="half" idx="1"/>
          </p:nvPr>
        </p:nvPicPr>
        <p:blipFill>
          <a:blip r:embed="rId2" cstate="print"/>
          <a:stretch>
            <a:fillRect/>
          </a:stretch>
        </p:blipFill>
        <p:spPr>
          <a:xfrm>
            <a:off x="152400" y="304800"/>
            <a:ext cx="4572000" cy="6096000"/>
          </a:xfrm>
        </p:spPr>
      </p:pic>
      <p:sp>
        <p:nvSpPr>
          <p:cNvPr id="4" name="Content Placeholder 3"/>
          <p:cNvSpPr>
            <a:spLocks noGrp="1"/>
          </p:cNvSpPr>
          <p:nvPr>
            <p:ph sz="half" idx="2"/>
          </p:nvPr>
        </p:nvSpPr>
        <p:spPr>
          <a:xfrm>
            <a:off x="4876800" y="1600200"/>
            <a:ext cx="4038600" cy="4434840"/>
          </a:xfrm>
        </p:spPr>
        <p:txBody>
          <a:bodyPr/>
          <a:lstStyle/>
          <a:p>
            <a:r>
              <a:rPr lang="en-US" dirty="0" smtClean="0"/>
              <a:t>Catholic cathedrals and churches were taken and converted to Church of Ireland (protestant) churches.</a:t>
            </a:r>
            <a:endParaRPr lang="en-US" dirty="0"/>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sz="6000" dirty="0" smtClean="0">
                <a:latin typeface="Harrington" pitchFamily="82" charset="0"/>
              </a:rPr>
              <a:t>Easter, 1916</a:t>
            </a:r>
            <a:br>
              <a:rPr lang="en-US" sz="6000" dirty="0" smtClean="0">
                <a:latin typeface="Harrington" pitchFamily="82" charset="0"/>
              </a:rPr>
            </a:br>
            <a:r>
              <a:rPr lang="en-US" sz="6000" dirty="0" smtClean="0">
                <a:latin typeface="Harrington" pitchFamily="82" charset="0"/>
              </a:rPr>
              <a:t>(1916)</a:t>
            </a:r>
            <a:endParaRPr lang="en-US" dirty="0"/>
          </a:p>
        </p:txBody>
      </p:sp>
      <p:pic>
        <p:nvPicPr>
          <p:cNvPr id="19458" name="Picture 2"/>
          <p:cNvPicPr>
            <a:picLocks noChangeAspect="1" noChangeArrowheads="1"/>
          </p:cNvPicPr>
          <p:nvPr/>
        </p:nvPicPr>
        <p:blipFill>
          <a:blip r:embed="rId2" cstate="print"/>
          <a:srcRect l="1643" t="4199" r="3080" b="1312"/>
          <a:stretch>
            <a:fillRect/>
          </a:stretch>
        </p:blipFill>
        <p:spPr bwMode="auto">
          <a:xfrm>
            <a:off x="609600" y="2819400"/>
            <a:ext cx="4419600" cy="34290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04800" y="1533465"/>
            <a:ext cx="7848600" cy="5324535"/>
          </a:xfrm>
          <a:prstGeom prst="rect">
            <a:avLst/>
          </a:prstGeom>
          <a:noFill/>
        </p:spPr>
        <p:txBody>
          <a:bodyPr wrap="square" rtlCol="0">
            <a:spAutoFit/>
          </a:bodyPr>
          <a:lstStyle/>
          <a:p>
            <a:r>
              <a:rPr lang="en-US" sz="1600" dirty="0" smtClean="0"/>
              <a:t>I have met them at close of day</a:t>
            </a:r>
            <a:br>
              <a:rPr lang="en-US" sz="1600" dirty="0" smtClean="0"/>
            </a:br>
            <a:r>
              <a:rPr lang="en-US" sz="1600" dirty="0" smtClean="0"/>
              <a:t>Coming with vivid faces</a:t>
            </a:r>
            <a:br>
              <a:rPr lang="en-US" sz="1600" dirty="0" smtClean="0"/>
            </a:br>
            <a:r>
              <a:rPr lang="en-US" sz="1600" dirty="0" smtClean="0"/>
              <a:t>From counter or desk among grey</a:t>
            </a:r>
            <a:br>
              <a:rPr lang="en-US" sz="1600" dirty="0" smtClean="0"/>
            </a:br>
            <a:r>
              <a:rPr lang="en-US" sz="1600" dirty="0" smtClean="0"/>
              <a:t>Eighteenth-century houses.</a:t>
            </a:r>
            <a:br>
              <a:rPr lang="en-US" sz="1600" dirty="0" smtClean="0"/>
            </a:br>
            <a:r>
              <a:rPr lang="en-US" sz="1600" dirty="0" smtClean="0"/>
              <a:t>I have passed with a nod of the head</a:t>
            </a:r>
            <a:br>
              <a:rPr lang="en-US" sz="1600" dirty="0" smtClean="0"/>
            </a:br>
            <a:r>
              <a:rPr lang="en-US" sz="1600" dirty="0" smtClean="0"/>
              <a:t>Or polite meaningless words,</a:t>
            </a:r>
            <a:br>
              <a:rPr lang="en-US" sz="1600" dirty="0" smtClean="0"/>
            </a:br>
            <a:r>
              <a:rPr lang="en-US" sz="1600" dirty="0" smtClean="0"/>
              <a:t>Or have lingered awhile and said</a:t>
            </a:r>
            <a:br>
              <a:rPr lang="en-US" sz="1600" dirty="0" smtClean="0"/>
            </a:br>
            <a:r>
              <a:rPr lang="en-US" sz="1600" dirty="0" smtClean="0"/>
              <a:t>Polite meaningless words,</a:t>
            </a:r>
            <a:br>
              <a:rPr lang="en-US" sz="1600" dirty="0" smtClean="0"/>
            </a:br>
            <a:r>
              <a:rPr lang="en-US" sz="1600" dirty="0" smtClean="0"/>
              <a:t>And thought before I had done</a:t>
            </a:r>
            <a:br>
              <a:rPr lang="en-US" sz="1600" dirty="0" smtClean="0"/>
            </a:br>
            <a:r>
              <a:rPr lang="en-US" sz="1600" dirty="0" smtClean="0"/>
              <a:t>Of a mocking tale or a gibe</a:t>
            </a:r>
            <a:br>
              <a:rPr lang="en-US" sz="1600" dirty="0" smtClean="0"/>
            </a:br>
            <a:r>
              <a:rPr lang="en-US" sz="1600" dirty="0" smtClean="0"/>
              <a:t>To please a companion</a:t>
            </a:r>
            <a:br>
              <a:rPr lang="en-US" sz="1600" dirty="0" smtClean="0"/>
            </a:br>
            <a:r>
              <a:rPr lang="en-US" sz="1600" dirty="0" smtClean="0"/>
              <a:t>Around the fire at the club,</a:t>
            </a:r>
            <a:br>
              <a:rPr lang="en-US" sz="1600" dirty="0" smtClean="0"/>
            </a:br>
            <a:r>
              <a:rPr lang="en-US" sz="1600" dirty="0" smtClean="0"/>
              <a:t>Being certain that they and I</a:t>
            </a:r>
            <a:br>
              <a:rPr lang="en-US" sz="1600" dirty="0" smtClean="0"/>
            </a:br>
            <a:r>
              <a:rPr lang="en-US" sz="1600" dirty="0" smtClean="0"/>
              <a:t>But lived where motley is worn:</a:t>
            </a:r>
            <a:br>
              <a:rPr lang="en-US" sz="1600" dirty="0" smtClean="0"/>
            </a:br>
            <a:r>
              <a:rPr lang="en-US" sz="1600" dirty="0" smtClean="0"/>
              <a:t>All changed, changed utterly:</a:t>
            </a:r>
            <a:br>
              <a:rPr lang="en-US" sz="1600" dirty="0" smtClean="0"/>
            </a:br>
            <a:r>
              <a:rPr lang="en-US" sz="1600" dirty="0" smtClean="0"/>
              <a:t>A terrible beauty is born.</a:t>
            </a:r>
            <a:r>
              <a:rPr lang="en-US" sz="1400" dirty="0" smtClean="0"/>
              <a:t/>
            </a:r>
            <a:br>
              <a:rPr lang="en-US" sz="1400" dirty="0" smtClean="0"/>
            </a:br>
            <a:r>
              <a:rPr lang="en-US" sz="1400" dirty="0" smtClean="0"/>
              <a:t/>
            </a:r>
            <a:br>
              <a:rPr lang="en-US" sz="1400" dirty="0" smtClean="0"/>
            </a:br>
            <a:r>
              <a:rPr lang="en-US" sz="1400" dirty="0" smtClean="0"/>
              <a:t/>
            </a:r>
            <a:br>
              <a:rPr lang="en-US" sz="1400" dirty="0" smtClean="0"/>
            </a:br>
            <a:r>
              <a:rPr lang="en-US" sz="1400" dirty="0" smtClean="0"/>
              <a:t/>
            </a:r>
            <a:br>
              <a:rPr lang="en-US" sz="1400" dirty="0" smtClean="0"/>
            </a:br>
            <a:r>
              <a:rPr lang="en-US" sz="1400" dirty="0" smtClean="0"/>
              <a:t/>
            </a:r>
            <a:br>
              <a:rPr lang="en-US" sz="1400" dirty="0" smtClean="0"/>
            </a:br>
            <a:r>
              <a:rPr lang="en-US" sz="1400" dirty="0" smtClean="0"/>
              <a:t/>
            </a:r>
            <a:br>
              <a:rPr lang="en-US" sz="1400" dirty="0" smtClean="0"/>
            </a:br>
            <a:endParaRPr lang="en-US" sz="1400" dirty="0"/>
          </a:p>
        </p:txBody>
      </p:sp>
      <p:sp>
        <p:nvSpPr>
          <p:cNvPr id="3" name="TextBox 2"/>
          <p:cNvSpPr txBox="1"/>
          <p:nvPr/>
        </p:nvSpPr>
        <p:spPr>
          <a:xfrm>
            <a:off x="4572000" y="228600"/>
            <a:ext cx="3520451" cy="6494085"/>
          </a:xfrm>
          <a:prstGeom prst="rect">
            <a:avLst/>
          </a:prstGeom>
          <a:noFill/>
        </p:spPr>
        <p:txBody>
          <a:bodyPr wrap="none" rtlCol="0">
            <a:spAutoFit/>
          </a:bodyPr>
          <a:lstStyle/>
          <a:p>
            <a:r>
              <a:rPr lang="en-US" sz="1600" dirty="0" smtClean="0"/>
              <a:t>That woman's days were spent</a:t>
            </a:r>
            <a:br>
              <a:rPr lang="en-US" sz="1600" dirty="0" smtClean="0"/>
            </a:br>
            <a:r>
              <a:rPr lang="en-US" sz="1600" dirty="0" smtClean="0"/>
              <a:t>In ignorant good will,</a:t>
            </a:r>
            <a:br>
              <a:rPr lang="en-US" sz="1600" dirty="0" smtClean="0"/>
            </a:br>
            <a:r>
              <a:rPr lang="en-US" sz="1600" dirty="0" smtClean="0"/>
              <a:t>Her nights in argument</a:t>
            </a:r>
            <a:br>
              <a:rPr lang="en-US" sz="1600" dirty="0" smtClean="0"/>
            </a:br>
            <a:r>
              <a:rPr lang="en-US" sz="1600" dirty="0" smtClean="0"/>
              <a:t>Until her voice grew shrill.</a:t>
            </a:r>
            <a:br>
              <a:rPr lang="en-US" sz="1600" dirty="0" smtClean="0"/>
            </a:br>
            <a:r>
              <a:rPr lang="en-US" sz="1600" dirty="0" smtClean="0"/>
              <a:t>What voice more sweet than hers</a:t>
            </a:r>
            <a:br>
              <a:rPr lang="en-US" sz="1600" dirty="0" smtClean="0"/>
            </a:br>
            <a:r>
              <a:rPr lang="en-US" sz="1600" dirty="0" smtClean="0"/>
              <a:t>When young and beautiful,</a:t>
            </a:r>
            <a:br>
              <a:rPr lang="en-US" sz="1600" dirty="0" smtClean="0"/>
            </a:br>
            <a:r>
              <a:rPr lang="en-US" sz="1600" dirty="0" smtClean="0"/>
              <a:t>She rode to harriers?</a:t>
            </a:r>
            <a:br>
              <a:rPr lang="en-US" sz="1600" dirty="0" smtClean="0"/>
            </a:br>
            <a:r>
              <a:rPr lang="en-US" sz="1600" dirty="0" smtClean="0"/>
              <a:t>This man had kept a school</a:t>
            </a:r>
            <a:br>
              <a:rPr lang="en-US" sz="1600" dirty="0" smtClean="0"/>
            </a:br>
            <a:r>
              <a:rPr lang="en-US" sz="1600" dirty="0" smtClean="0"/>
              <a:t>And rode our winged horse.</a:t>
            </a:r>
            <a:br>
              <a:rPr lang="en-US" sz="1600" dirty="0" smtClean="0"/>
            </a:br>
            <a:r>
              <a:rPr lang="en-US" sz="1600" dirty="0" smtClean="0"/>
              <a:t>This other his helper and friend</a:t>
            </a:r>
            <a:br>
              <a:rPr lang="en-US" sz="1600" dirty="0" smtClean="0"/>
            </a:br>
            <a:r>
              <a:rPr lang="en-US" sz="1600" dirty="0" smtClean="0"/>
              <a:t>Was coming into his force;</a:t>
            </a:r>
            <a:br>
              <a:rPr lang="en-US" sz="1600" dirty="0" smtClean="0"/>
            </a:br>
            <a:r>
              <a:rPr lang="en-US" sz="1600" dirty="0" smtClean="0"/>
              <a:t>He might have won fame in the end,</a:t>
            </a:r>
            <a:br>
              <a:rPr lang="en-US" sz="1600" dirty="0" smtClean="0"/>
            </a:br>
            <a:r>
              <a:rPr lang="en-US" sz="1600" dirty="0" smtClean="0"/>
              <a:t>So sensitive his nature seemed,</a:t>
            </a:r>
            <a:br>
              <a:rPr lang="en-US" sz="1600" dirty="0" smtClean="0"/>
            </a:br>
            <a:r>
              <a:rPr lang="en-US" sz="1600" dirty="0" smtClean="0"/>
              <a:t>So daring and sweet his thought.</a:t>
            </a:r>
            <a:br>
              <a:rPr lang="en-US" sz="1600" dirty="0" smtClean="0"/>
            </a:br>
            <a:r>
              <a:rPr lang="en-US" sz="1600" dirty="0" smtClean="0"/>
              <a:t>This other man I had dreamed</a:t>
            </a:r>
            <a:br>
              <a:rPr lang="en-US" sz="1600" dirty="0" smtClean="0"/>
            </a:br>
            <a:r>
              <a:rPr lang="en-US" sz="1600" dirty="0" smtClean="0"/>
              <a:t>A drunken, vain-glorious lout.</a:t>
            </a:r>
            <a:br>
              <a:rPr lang="en-US" sz="1600" dirty="0" smtClean="0"/>
            </a:br>
            <a:r>
              <a:rPr lang="en-US" sz="1600" dirty="0" smtClean="0"/>
              <a:t>He had done most bitter wrong</a:t>
            </a:r>
            <a:br>
              <a:rPr lang="en-US" sz="1600" dirty="0" smtClean="0"/>
            </a:br>
            <a:r>
              <a:rPr lang="en-US" sz="1600" dirty="0" smtClean="0"/>
              <a:t>To some who are near my heart,</a:t>
            </a:r>
            <a:br>
              <a:rPr lang="en-US" sz="1600" dirty="0" smtClean="0"/>
            </a:br>
            <a:r>
              <a:rPr lang="en-US" sz="1600" dirty="0" smtClean="0"/>
              <a:t>Yet I number him in the song;</a:t>
            </a:r>
            <a:br>
              <a:rPr lang="en-US" sz="1600" dirty="0" smtClean="0"/>
            </a:br>
            <a:r>
              <a:rPr lang="en-US" sz="1600" dirty="0" smtClean="0"/>
              <a:t>He, too, has resigned his part</a:t>
            </a:r>
            <a:br>
              <a:rPr lang="en-US" sz="1600" dirty="0" smtClean="0"/>
            </a:br>
            <a:r>
              <a:rPr lang="en-US" sz="1600" dirty="0" smtClean="0"/>
              <a:t>In the casual comedy;</a:t>
            </a:r>
            <a:br>
              <a:rPr lang="en-US" sz="1600" dirty="0" smtClean="0"/>
            </a:br>
            <a:r>
              <a:rPr lang="en-US" sz="1600" dirty="0" smtClean="0"/>
              <a:t>He, too, has been changed in his turn,</a:t>
            </a:r>
            <a:br>
              <a:rPr lang="en-US" sz="1600" dirty="0" smtClean="0"/>
            </a:br>
            <a:r>
              <a:rPr lang="en-US" sz="1600" dirty="0" smtClean="0"/>
              <a:t>Transformed utterly:</a:t>
            </a:r>
            <a:br>
              <a:rPr lang="en-US" sz="1600" dirty="0" smtClean="0"/>
            </a:br>
            <a:r>
              <a:rPr lang="en-US" sz="1600" dirty="0" smtClean="0"/>
              <a:t>A terrible beauty is born.</a:t>
            </a:r>
            <a:br>
              <a:rPr lang="en-US" sz="1600" dirty="0" smtClean="0"/>
            </a:br>
            <a:endParaRPr lang="en-US" sz="1600" dirty="0"/>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57200" y="1295400"/>
            <a:ext cx="4038600" cy="4031873"/>
          </a:xfrm>
          <a:prstGeom prst="rect">
            <a:avLst/>
          </a:prstGeom>
          <a:noFill/>
        </p:spPr>
        <p:txBody>
          <a:bodyPr wrap="square" rtlCol="0">
            <a:spAutoFit/>
          </a:bodyPr>
          <a:lstStyle/>
          <a:p>
            <a:r>
              <a:rPr lang="en-US" sz="1600" dirty="0" smtClean="0"/>
              <a:t>Hearts with one purpose alone</a:t>
            </a:r>
            <a:br>
              <a:rPr lang="en-US" sz="1600" dirty="0" smtClean="0"/>
            </a:br>
            <a:r>
              <a:rPr lang="en-US" sz="1600" dirty="0" smtClean="0"/>
              <a:t>Through summer and winter, seem</a:t>
            </a:r>
            <a:br>
              <a:rPr lang="en-US" sz="1600" dirty="0" smtClean="0"/>
            </a:br>
            <a:r>
              <a:rPr lang="en-US" sz="1600" dirty="0" smtClean="0"/>
              <a:t>Enchanted to a stone</a:t>
            </a:r>
            <a:br>
              <a:rPr lang="en-US" sz="1600" dirty="0" smtClean="0"/>
            </a:br>
            <a:r>
              <a:rPr lang="en-US" sz="1600" dirty="0" smtClean="0"/>
              <a:t>To trouble the living stream.</a:t>
            </a:r>
            <a:br>
              <a:rPr lang="en-US" sz="1600" dirty="0" smtClean="0"/>
            </a:br>
            <a:r>
              <a:rPr lang="en-US" sz="1600" dirty="0" smtClean="0"/>
              <a:t>The horse that comes from the road,</a:t>
            </a:r>
            <a:br>
              <a:rPr lang="en-US" sz="1600" dirty="0" smtClean="0"/>
            </a:br>
            <a:r>
              <a:rPr lang="en-US" sz="1600" dirty="0" smtClean="0"/>
              <a:t>The rider, the birds that range</a:t>
            </a:r>
            <a:br>
              <a:rPr lang="en-US" sz="1600" dirty="0" smtClean="0"/>
            </a:br>
            <a:r>
              <a:rPr lang="en-US" sz="1600" dirty="0" smtClean="0"/>
              <a:t>From cloud to tumbling cloud,</a:t>
            </a:r>
            <a:br>
              <a:rPr lang="en-US" sz="1600" dirty="0" smtClean="0"/>
            </a:br>
            <a:r>
              <a:rPr lang="en-US" sz="1600" dirty="0" smtClean="0"/>
              <a:t>Minute by minute change.</a:t>
            </a:r>
            <a:br>
              <a:rPr lang="en-US" sz="1600" dirty="0" smtClean="0"/>
            </a:br>
            <a:r>
              <a:rPr lang="en-US" sz="1600" dirty="0" smtClean="0"/>
              <a:t>A shadow of cloud on the stream</a:t>
            </a:r>
            <a:br>
              <a:rPr lang="en-US" sz="1600" dirty="0" smtClean="0"/>
            </a:br>
            <a:r>
              <a:rPr lang="en-US" sz="1600" dirty="0" smtClean="0"/>
              <a:t>Changes minute by minute;</a:t>
            </a:r>
            <a:br>
              <a:rPr lang="en-US" sz="1600" dirty="0" smtClean="0"/>
            </a:br>
            <a:r>
              <a:rPr lang="en-US" sz="1600" dirty="0" smtClean="0"/>
              <a:t>A horse-hoof slides on the brim;</a:t>
            </a:r>
            <a:br>
              <a:rPr lang="en-US" sz="1600" dirty="0" smtClean="0"/>
            </a:br>
            <a:r>
              <a:rPr lang="en-US" sz="1600" dirty="0" smtClean="0"/>
              <a:t>And a horse plashes within it</a:t>
            </a:r>
            <a:br>
              <a:rPr lang="en-US" sz="1600" dirty="0" smtClean="0"/>
            </a:br>
            <a:r>
              <a:rPr lang="en-US" sz="1600" dirty="0" smtClean="0"/>
              <a:t>Where long-legged moor-hens dive</a:t>
            </a:r>
            <a:br>
              <a:rPr lang="en-US" sz="1600" dirty="0" smtClean="0"/>
            </a:br>
            <a:r>
              <a:rPr lang="en-US" sz="1600" dirty="0" smtClean="0"/>
              <a:t>And hens to moor-cocks call.</a:t>
            </a:r>
            <a:br>
              <a:rPr lang="en-US" sz="1600" dirty="0" smtClean="0"/>
            </a:br>
            <a:r>
              <a:rPr lang="en-US" sz="1600" dirty="0" smtClean="0"/>
              <a:t>Minute by minute they live:</a:t>
            </a:r>
            <a:br>
              <a:rPr lang="en-US" sz="1600" dirty="0" smtClean="0"/>
            </a:br>
            <a:r>
              <a:rPr lang="en-US" sz="1600" dirty="0" smtClean="0"/>
              <a:t>The stone's in the midst of all.</a:t>
            </a:r>
            <a:endParaRPr lang="en-US" sz="1600" dirty="0"/>
          </a:p>
        </p:txBody>
      </p:sp>
      <p:sp>
        <p:nvSpPr>
          <p:cNvPr id="3" name="TextBox 2"/>
          <p:cNvSpPr txBox="1"/>
          <p:nvPr/>
        </p:nvSpPr>
        <p:spPr>
          <a:xfrm>
            <a:off x="4419600" y="609600"/>
            <a:ext cx="4343400" cy="6001643"/>
          </a:xfrm>
          <a:prstGeom prst="rect">
            <a:avLst/>
          </a:prstGeom>
          <a:noFill/>
        </p:spPr>
        <p:txBody>
          <a:bodyPr wrap="square" rtlCol="0">
            <a:spAutoFit/>
          </a:bodyPr>
          <a:lstStyle/>
          <a:p>
            <a:r>
              <a:rPr lang="en-US" sz="1600" dirty="0" smtClean="0"/>
              <a:t>Too long a sacrifice</a:t>
            </a:r>
            <a:br>
              <a:rPr lang="en-US" sz="1600" dirty="0" smtClean="0"/>
            </a:br>
            <a:r>
              <a:rPr lang="en-US" sz="1600" dirty="0" smtClean="0"/>
              <a:t>Can make a stone of the heart.</a:t>
            </a:r>
            <a:br>
              <a:rPr lang="en-US" sz="1600" dirty="0" smtClean="0"/>
            </a:br>
            <a:r>
              <a:rPr lang="en-US" sz="1600" dirty="0" smtClean="0"/>
              <a:t>O when may it suffice?</a:t>
            </a:r>
            <a:br>
              <a:rPr lang="en-US" sz="1600" dirty="0" smtClean="0"/>
            </a:br>
            <a:r>
              <a:rPr lang="en-US" sz="1600" dirty="0" smtClean="0"/>
              <a:t>That is heaven's part, our part</a:t>
            </a:r>
            <a:br>
              <a:rPr lang="en-US" sz="1600" dirty="0" smtClean="0"/>
            </a:br>
            <a:r>
              <a:rPr lang="en-US" sz="1600" dirty="0" smtClean="0"/>
              <a:t>To murmur name upon name,</a:t>
            </a:r>
            <a:br>
              <a:rPr lang="en-US" sz="1600" dirty="0" smtClean="0"/>
            </a:br>
            <a:r>
              <a:rPr lang="en-US" sz="1600" dirty="0" smtClean="0"/>
              <a:t>As a mother names her child</a:t>
            </a:r>
            <a:br>
              <a:rPr lang="en-US" sz="1600" dirty="0" smtClean="0"/>
            </a:br>
            <a:r>
              <a:rPr lang="en-US" sz="1600" dirty="0" smtClean="0"/>
              <a:t>When sleep at last has come</a:t>
            </a:r>
            <a:br>
              <a:rPr lang="en-US" sz="1600" dirty="0" smtClean="0"/>
            </a:br>
            <a:r>
              <a:rPr lang="en-US" sz="1600" dirty="0" smtClean="0"/>
              <a:t>On limbs that had run wild.</a:t>
            </a:r>
            <a:br>
              <a:rPr lang="en-US" sz="1600" dirty="0" smtClean="0"/>
            </a:br>
            <a:r>
              <a:rPr lang="en-US" sz="1600" dirty="0" smtClean="0"/>
              <a:t>What is it but nightfall?</a:t>
            </a:r>
            <a:br>
              <a:rPr lang="en-US" sz="1600" dirty="0" smtClean="0"/>
            </a:br>
            <a:r>
              <a:rPr lang="en-US" sz="1600" dirty="0" smtClean="0"/>
              <a:t>No, no, not night but death.</a:t>
            </a:r>
            <a:br>
              <a:rPr lang="en-US" sz="1600" dirty="0" smtClean="0"/>
            </a:br>
            <a:r>
              <a:rPr lang="en-US" sz="1600" dirty="0" smtClean="0"/>
              <a:t>Was it needless death after all?</a:t>
            </a:r>
            <a:br>
              <a:rPr lang="en-US" sz="1600" dirty="0" smtClean="0"/>
            </a:br>
            <a:r>
              <a:rPr lang="en-US" sz="1600" dirty="0" smtClean="0"/>
              <a:t>For England may keep faith</a:t>
            </a:r>
            <a:br>
              <a:rPr lang="en-US" sz="1600" dirty="0" smtClean="0"/>
            </a:br>
            <a:r>
              <a:rPr lang="en-US" sz="1600" dirty="0" smtClean="0"/>
              <a:t>For all that is done and said.</a:t>
            </a:r>
            <a:br>
              <a:rPr lang="en-US" sz="1600" dirty="0" smtClean="0"/>
            </a:br>
            <a:r>
              <a:rPr lang="en-US" sz="1600" dirty="0" smtClean="0"/>
              <a:t>We know their dream; enough</a:t>
            </a:r>
            <a:br>
              <a:rPr lang="en-US" sz="1600" dirty="0" smtClean="0"/>
            </a:br>
            <a:r>
              <a:rPr lang="en-US" sz="1600" dirty="0" smtClean="0"/>
              <a:t>To know they dreamed and are dead.</a:t>
            </a:r>
            <a:br>
              <a:rPr lang="en-US" sz="1600" dirty="0" smtClean="0"/>
            </a:br>
            <a:r>
              <a:rPr lang="en-US" sz="1600" dirty="0" smtClean="0"/>
              <a:t>And what if excess of love</a:t>
            </a:r>
            <a:br>
              <a:rPr lang="en-US" sz="1600" dirty="0" smtClean="0"/>
            </a:br>
            <a:r>
              <a:rPr lang="en-US" sz="1600" dirty="0" smtClean="0"/>
              <a:t>Bewildered them till they died?</a:t>
            </a:r>
            <a:br>
              <a:rPr lang="en-US" sz="1600" dirty="0" smtClean="0"/>
            </a:br>
            <a:r>
              <a:rPr lang="en-US" sz="1600" dirty="0" smtClean="0"/>
              <a:t>I write it out in a verse --</a:t>
            </a:r>
            <a:br>
              <a:rPr lang="en-US" sz="1600" dirty="0" smtClean="0"/>
            </a:br>
            <a:r>
              <a:rPr lang="en-US" sz="1600" dirty="0" err="1" smtClean="0"/>
              <a:t>MacDonagh</a:t>
            </a:r>
            <a:r>
              <a:rPr lang="en-US" sz="1600" dirty="0" smtClean="0"/>
              <a:t> and MacBride</a:t>
            </a:r>
            <a:br>
              <a:rPr lang="en-US" sz="1600" dirty="0" smtClean="0"/>
            </a:br>
            <a:r>
              <a:rPr lang="en-US" sz="1600" dirty="0" smtClean="0"/>
              <a:t>And Connolly and </a:t>
            </a:r>
            <a:r>
              <a:rPr lang="en-US" sz="1600" dirty="0" err="1" smtClean="0"/>
              <a:t>Pearse</a:t>
            </a:r>
            <a:r>
              <a:rPr lang="en-US" sz="1600" dirty="0" smtClean="0"/>
              <a:t/>
            </a:r>
            <a:br>
              <a:rPr lang="en-US" sz="1600" dirty="0" smtClean="0"/>
            </a:br>
            <a:r>
              <a:rPr lang="en-US" sz="1600" dirty="0" smtClean="0"/>
              <a:t>Now and in time to be,</a:t>
            </a:r>
            <a:br>
              <a:rPr lang="en-US" sz="1600" dirty="0" smtClean="0"/>
            </a:br>
            <a:r>
              <a:rPr lang="en-US" sz="1600" dirty="0" smtClean="0"/>
              <a:t>Wherever green is worn,</a:t>
            </a:r>
            <a:br>
              <a:rPr lang="en-US" sz="1600" dirty="0" smtClean="0"/>
            </a:br>
            <a:r>
              <a:rPr lang="en-US" sz="1600" dirty="0" smtClean="0"/>
              <a:t>Are changed, changed utterly:</a:t>
            </a:r>
            <a:br>
              <a:rPr lang="en-US" sz="1600" dirty="0" smtClean="0"/>
            </a:br>
            <a:r>
              <a:rPr lang="en-US" sz="1600" dirty="0" smtClean="0"/>
              <a:t>A terrible beauty is born.</a:t>
            </a:r>
            <a:endParaRPr lang="en-US" sz="1600" dirty="0"/>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1691 King William and Queen Mary</a:t>
            </a:r>
            <a:endParaRPr lang="en-US" dirty="0"/>
          </a:p>
        </p:txBody>
      </p:sp>
      <p:sp>
        <p:nvSpPr>
          <p:cNvPr id="3" name="Content Placeholder 2"/>
          <p:cNvSpPr>
            <a:spLocks noGrp="1"/>
          </p:cNvSpPr>
          <p:nvPr>
            <p:ph sz="half" idx="1"/>
          </p:nvPr>
        </p:nvSpPr>
        <p:spPr>
          <a:xfrm>
            <a:off x="457200" y="1920085"/>
            <a:ext cx="8229600" cy="4434840"/>
          </a:xfrm>
        </p:spPr>
        <p:txBody>
          <a:bodyPr>
            <a:normAutofit fontScale="92500" lnSpcReduction="20000"/>
          </a:bodyPr>
          <a:lstStyle/>
          <a:p>
            <a:r>
              <a:rPr lang="en-US" dirty="0" smtClean="0"/>
              <a:t>OATH OF ALLEGIANCE</a:t>
            </a:r>
            <a:br>
              <a:rPr lang="en-US" dirty="0" smtClean="0"/>
            </a:br>
            <a:r>
              <a:rPr lang="en-US" dirty="0" smtClean="0"/>
              <a:t>I, A.B. do sincerely promise and swear that I will be faithful and bear true allegiance to their Majesties King William and Queen Mary, So help me God.</a:t>
            </a:r>
            <a:br>
              <a:rPr lang="en-US" dirty="0" smtClean="0"/>
            </a:br>
            <a:r>
              <a:rPr lang="en-US" dirty="0" smtClean="0"/>
              <a:t>OATH OF ABHORRENCE</a:t>
            </a:r>
            <a:br>
              <a:rPr lang="en-US" dirty="0" smtClean="0"/>
            </a:br>
            <a:r>
              <a:rPr lang="en-US" dirty="0" smtClean="0"/>
              <a:t>I, A.B., do swear, that I do from my heart abhor, detest, and abjure as impious and heretical, that damnable doctrine and position, that princes excommunicated or deprived by the pope or any authority of the See of Rome, may be deposed or murdered by their subjects, or any other person whatsoever, and I do declare, that no foreign prince, prelate, state, or potentate, hath or ought to have any jurisdiction, power, superiority, pre-eminence, or authority, ecclesiastical or spiritual, within this realm.</a:t>
            </a:r>
            <a:endParaRPr lang="en-US" dirty="0"/>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Penal Laws</a:t>
            </a:r>
            <a:endParaRPr lang="en-US" dirty="0"/>
          </a:p>
        </p:txBody>
      </p:sp>
      <p:sp>
        <p:nvSpPr>
          <p:cNvPr id="3" name="Content Placeholder 2"/>
          <p:cNvSpPr>
            <a:spLocks noGrp="1"/>
          </p:cNvSpPr>
          <p:nvPr>
            <p:ph sz="half" idx="1"/>
          </p:nvPr>
        </p:nvSpPr>
        <p:spPr>
          <a:xfrm>
            <a:off x="457200" y="1920085"/>
            <a:ext cx="8153400" cy="4434840"/>
          </a:xfrm>
        </p:spPr>
        <p:txBody>
          <a:bodyPr>
            <a:noAutofit/>
          </a:bodyPr>
          <a:lstStyle/>
          <a:p>
            <a:r>
              <a:rPr lang="en-US" sz="1800" dirty="0" smtClean="0"/>
              <a:t>1607 Catholics forbidden to hold most public offices</a:t>
            </a:r>
          </a:p>
          <a:p>
            <a:r>
              <a:rPr lang="en-US" sz="1800" dirty="0" smtClean="0"/>
              <a:t>Protestants forbidden to marry Catholics (repealed 1778 )</a:t>
            </a:r>
          </a:p>
          <a:p>
            <a:r>
              <a:rPr lang="en-US" sz="1800" dirty="0" smtClean="0"/>
              <a:t>Presbyterian marriages were not legally recognized</a:t>
            </a:r>
          </a:p>
          <a:p>
            <a:r>
              <a:rPr lang="en-US" sz="1800" dirty="0" smtClean="0"/>
              <a:t>Catholics forbidden to own guns or serve in the military (repealed 1793) </a:t>
            </a:r>
          </a:p>
          <a:p>
            <a:r>
              <a:rPr lang="en-US" sz="1800" dirty="0" smtClean="0"/>
              <a:t>1652 Catholics barred from Parliament of Ireland or the Parliament of Great Britain (rescinded 1662-1691; renewed 1691-1829) </a:t>
            </a:r>
          </a:p>
          <a:p>
            <a:r>
              <a:rPr lang="en-US" sz="1800" dirty="0" smtClean="0"/>
              <a:t>1695  Catholics forbidden to send children to foreign schools and colleges (repealed 1782) Catholics  barred from Trinity College Dublin  (repealed 1793)</a:t>
            </a:r>
          </a:p>
          <a:p>
            <a:r>
              <a:rPr lang="en-US" sz="1800" dirty="0" smtClean="0"/>
              <a:t>1728  Catholics barred from voting  and the legal profession (repealed 1793) and the judiciary ( repealed 1829)</a:t>
            </a:r>
          </a:p>
          <a:p>
            <a:r>
              <a:rPr lang="en-US" sz="1800" dirty="0" smtClean="0"/>
              <a:t>Protestants forbidden to convert to Catholicism: penalty included forfeiting all property  and jail sentence</a:t>
            </a: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Penal Laws</a:t>
            </a:r>
            <a:endParaRPr lang="en-US" dirty="0"/>
          </a:p>
        </p:txBody>
      </p:sp>
      <p:sp>
        <p:nvSpPr>
          <p:cNvPr id="3" name="Content Placeholder 2"/>
          <p:cNvSpPr>
            <a:spLocks noGrp="1"/>
          </p:cNvSpPr>
          <p:nvPr>
            <p:ph sz="half" idx="1"/>
          </p:nvPr>
        </p:nvSpPr>
        <p:spPr>
          <a:xfrm>
            <a:off x="457200" y="1920085"/>
            <a:ext cx="8153400" cy="4434840"/>
          </a:xfrm>
        </p:spPr>
        <p:txBody>
          <a:bodyPr>
            <a:noAutofit/>
          </a:bodyPr>
          <a:lstStyle/>
          <a:p>
            <a:r>
              <a:rPr lang="en-US" sz="1800" dirty="0" smtClean="0"/>
              <a:t>Catholics forbidden to contract to lease land for more than 31 years (repealed 1778) </a:t>
            </a:r>
          </a:p>
          <a:p>
            <a:r>
              <a:rPr lang="en-US" sz="1800" dirty="0" smtClean="0"/>
              <a:t>Catholics forbidden to adopt orphaned children</a:t>
            </a:r>
          </a:p>
          <a:p>
            <a:r>
              <a:rPr lang="en-US" sz="1800" dirty="0" smtClean="0"/>
              <a:t>Catholics barred from inheriting land from Protestants</a:t>
            </a:r>
          </a:p>
          <a:p>
            <a:r>
              <a:rPr lang="en-US" sz="1800" dirty="0" smtClean="0"/>
              <a:t>Catholics forbidden to own a horse worth more than £5</a:t>
            </a:r>
          </a:p>
          <a:p>
            <a:r>
              <a:rPr lang="en-US" sz="1800" dirty="0" smtClean="0"/>
              <a:t>Catholics forbidden to become teachers</a:t>
            </a:r>
          </a:p>
          <a:p>
            <a:r>
              <a:rPr lang="en-US" sz="1800" dirty="0" smtClean="0"/>
              <a:t>Catholic children barred from education</a:t>
            </a:r>
          </a:p>
        </p:txBody>
      </p:sp>
      <p:pic>
        <p:nvPicPr>
          <p:cNvPr id="13314" name="Picture 2"/>
          <p:cNvPicPr>
            <a:picLocks noChangeAspect="1" noChangeArrowheads="1"/>
          </p:cNvPicPr>
          <p:nvPr/>
        </p:nvPicPr>
        <p:blipFill>
          <a:blip r:embed="rId2" cstate="print"/>
          <a:srcRect l="6886" t="3333" r="8483" b="6000"/>
          <a:stretch>
            <a:fillRect/>
          </a:stretch>
        </p:blipFill>
        <p:spPr bwMode="auto">
          <a:xfrm>
            <a:off x="6400800" y="2971800"/>
            <a:ext cx="2494429" cy="32004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1143000"/>
          </a:xfrm>
        </p:spPr>
        <p:txBody>
          <a:bodyPr>
            <a:normAutofit fontScale="90000"/>
          </a:bodyPr>
          <a:lstStyle/>
          <a:p>
            <a:r>
              <a:rPr lang="en-US" dirty="0" smtClean="0"/>
              <a:t>Home Rule and Full Independence</a:t>
            </a:r>
            <a:endParaRPr lang="en-US" dirty="0"/>
          </a:p>
        </p:txBody>
      </p:sp>
      <p:sp>
        <p:nvSpPr>
          <p:cNvPr id="3" name="Text Placeholder 2"/>
          <p:cNvSpPr>
            <a:spLocks noGrp="1"/>
          </p:cNvSpPr>
          <p:nvPr>
            <p:ph type="body" idx="1"/>
          </p:nvPr>
        </p:nvSpPr>
        <p:spPr>
          <a:xfrm>
            <a:off x="457200" y="1676400"/>
            <a:ext cx="4040188" cy="659352"/>
          </a:xfrm>
        </p:spPr>
        <p:txBody>
          <a:bodyPr/>
          <a:lstStyle/>
          <a:p>
            <a:r>
              <a:rPr lang="en-US" dirty="0" smtClean="0"/>
              <a:t>Home Rule</a:t>
            </a:r>
            <a:endParaRPr lang="en-US" dirty="0"/>
          </a:p>
        </p:txBody>
      </p:sp>
      <p:sp>
        <p:nvSpPr>
          <p:cNvPr id="4" name="Text Placeholder 3"/>
          <p:cNvSpPr>
            <a:spLocks noGrp="1"/>
          </p:cNvSpPr>
          <p:nvPr>
            <p:ph type="body" sz="half" idx="3"/>
          </p:nvPr>
        </p:nvSpPr>
        <p:spPr>
          <a:xfrm>
            <a:off x="4645025" y="1676400"/>
            <a:ext cx="4041775" cy="654843"/>
          </a:xfrm>
        </p:spPr>
        <p:txBody>
          <a:bodyPr>
            <a:normAutofit fontScale="92500" lnSpcReduction="20000"/>
          </a:bodyPr>
          <a:lstStyle/>
          <a:p>
            <a:r>
              <a:rPr lang="en-US" dirty="0" smtClean="0"/>
              <a:t>Republicanism</a:t>
            </a:r>
          </a:p>
          <a:p>
            <a:r>
              <a:rPr lang="en-US" dirty="0" smtClean="0"/>
              <a:t>(Full Independence)</a:t>
            </a:r>
            <a:endParaRPr lang="en-US" dirty="0"/>
          </a:p>
        </p:txBody>
      </p:sp>
      <p:sp>
        <p:nvSpPr>
          <p:cNvPr id="5" name="Content Placeholder 4"/>
          <p:cNvSpPr>
            <a:spLocks noGrp="1"/>
          </p:cNvSpPr>
          <p:nvPr>
            <p:ph sz="quarter" idx="2"/>
          </p:nvPr>
        </p:nvSpPr>
        <p:spPr/>
        <p:txBody>
          <a:bodyPr/>
          <a:lstStyle/>
          <a:p>
            <a:r>
              <a:rPr lang="en-US" sz="2400" dirty="0" smtClean="0"/>
              <a:t>Home Rule:  Support for an Irish Parliament to rule affairs within Ireland, rather than simply having Irish representatives in the British Parliament. Home Rule would not include political separation from Britain.</a:t>
            </a:r>
          </a:p>
          <a:p>
            <a:endParaRPr lang="en-US" dirty="0"/>
          </a:p>
        </p:txBody>
      </p:sp>
      <p:sp>
        <p:nvSpPr>
          <p:cNvPr id="6" name="Content Placeholder 5"/>
          <p:cNvSpPr>
            <a:spLocks noGrp="1"/>
          </p:cNvSpPr>
          <p:nvPr>
            <p:ph sz="quarter" idx="4"/>
          </p:nvPr>
        </p:nvSpPr>
        <p:spPr/>
        <p:txBody>
          <a:bodyPr/>
          <a:lstStyle/>
          <a:p>
            <a:r>
              <a:rPr lang="en-US" sz="2400" dirty="0" smtClean="0"/>
              <a:t>Independence:  Support for Ireland as a fully independent, sovereign nation with no political allegiance to Britain.</a:t>
            </a:r>
          </a:p>
          <a:p>
            <a:endParaRPr lang="en-US" dirty="0"/>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sz="2800" dirty="0" smtClean="0"/>
              <a:t>Support for Home Rule or independence was common among Irish Catholics for obvious reasons, but many protestants, both in Ireland and England, also supported some measure of independence for Ireland.</a:t>
            </a:r>
          </a:p>
          <a:p>
            <a:pPr lvl="1"/>
            <a:r>
              <a:rPr lang="en-US" sz="2800" dirty="0" smtClean="0"/>
              <a:t>Peace: an end to the uprisings and violence</a:t>
            </a:r>
          </a:p>
          <a:p>
            <a:pPr lvl="1"/>
            <a:r>
              <a:rPr lang="en-US" sz="2800" dirty="0" smtClean="0"/>
              <a:t>Sympathy for Catholics</a:t>
            </a:r>
          </a:p>
          <a:p>
            <a:pPr lvl="1"/>
            <a:r>
              <a:rPr lang="en-US" sz="2800" dirty="0" smtClean="0"/>
              <a:t>Patriotism for Ireland</a:t>
            </a:r>
          </a:p>
          <a:p>
            <a:endParaRPr lang="en-US" dirty="0"/>
          </a:p>
        </p:txBody>
      </p:sp>
    </p:spTree>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Flow">
  <a:themeElements>
    <a:clrScheme name="Custom 3">
      <a:dk1>
        <a:sysClr val="windowText" lastClr="000000"/>
      </a:dk1>
      <a:lt1>
        <a:srgbClr val="07674D"/>
      </a:lt1>
      <a:dk2>
        <a:srgbClr val="07674D"/>
      </a:dk2>
      <a:lt2>
        <a:srgbClr val="07674D"/>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789</TotalTime>
  <Words>936</Words>
  <Application>Microsoft Office PowerPoint</Application>
  <PresentationFormat>On-screen Show (4:3)</PresentationFormat>
  <Paragraphs>147</Paragraphs>
  <Slides>43</Slides>
  <Notes>0</Notes>
  <HiddenSlides>0</HiddenSlides>
  <MMClips>0</MMClips>
  <ScaleCrop>false</ScaleCrop>
  <HeadingPairs>
    <vt:vector size="4" baseType="variant">
      <vt:variant>
        <vt:lpstr>Theme</vt:lpstr>
      </vt:variant>
      <vt:variant>
        <vt:i4>1</vt:i4>
      </vt:variant>
      <vt:variant>
        <vt:lpstr>Slide Titles</vt:lpstr>
      </vt:variant>
      <vt:variant>
        <vt:i4>43</vt:i4>
      </vt:variant>
    </vt:vector>
  </HeadingPairs>
  <TitlesOfParts>
    <vt:vector size="44" baseType="lpstr">
      <vt:lpstr>Flow</vt:lpstr>
      <vt:lpstr>Yeats and Ireland</vt:lpstr>
      <vt:lpstr>1558 Queen Elizabeth I</vt:lpstr>
      <vt:lpstr>1691 King William and Queen Mary</vt:lpstr>
      <vt:lpstr>Slide 4</vt:lpstr>
      <vt:lpstr>1691 King William and Queen Mary</vt:lpstr>
      <vt:lpstr>Penal Laws</vt:lpstr>
      <vt:lpstr>Penal Laws</vt:lpstr>
      <vt:lpstr>Home Rule and Full Independence</vt:lpstr>
      <vt:lpstr>Slide 9</vt:lpstr>
      <vt:lpstr>Achieving Independence</vt:lpstr>
      <vt:lpstr>Irish Literary Revival</vt:lpstr>
      <vt:lpstr>Abbey Theatre</vt:lpstr>
      <vt:lpstr>Irish Faery Paintings  by George Russell (AE)</vt:lpstr>
      <vt:lpstr>Irish Faery Paintings  by George Russell (AE)</vt:lpstr>
      <vt:lpstr>Irish Faery Paintings by George Russell (AE)</vt:lpstr>
      <vt:lpstr>Irish Faery Paintings by George Russell (AE)</vt:lpstr>
      <vt:lpstr>Carramore Tombs and Knocknarea</vt:lpstr>
      <vt:lpstr>Slide 18</vt:lpstr>
      <vt:lpstr>Ben Bulben in Sligo</vt:lpstr>
      <vt:lpstr>Tomb of Dharmuid and Grainne on Inis Meain</vt:lpstr>
      <vt:lpstr>The Stolen Child (1889)</vt:lpstr>
      <vt:lpstr>Slide 22</vt:lpstr>
      <vt:lpstr>Slide 23</vt:lpstr>
      <vt:lpstr>The Song of  Wandering Aengus (1899)</vt:lpstr>
      <vt:lpstr>Aengus by Wendy Andrews (contemporary artist)</vt:lpstr>
      <vt:lpstr>Slide 26</vt:lpstr>
      <vt:lpstr>Slide 27</vt:lpstr>
      <vt:lpstr>Political Struggle</vt:lpstr>
      <vt:lpstr>World War I (1914-1918)</vt:lpstr>
      <vt:lpstr>Slide 30</vt:lpstr>
      <vt:lpstr>An Irish Airman Forsees his Death (1919)</vt:lpstr>
      <vt:lpstr>Slide 32</vt:lpstr>
      <vt:lpstr>Easter Rising, 1916</vt:lpstr>
      <vt:lpstr>Dublin Post Office</vt:lpstr>
      <vt:lpstr>Slide 35</vt:lpstr>
      <vt:lpstr>Slide 36</vt:lpstr>
      <vt:lpstr>Slide 37</vt:lpstr>
      <vt:lpstr>Slide 38</vt:lpstr>
      <vt:lpstr>Slide 39</vt:lpstr>
      <vt:lpstr>Easter, 1916 (1916)</vt:lpstr>
      <vt:lpstr>Slide 41</vt:lpstr>
      <vt:lpstr>Slide 42</vt:lpstr>
      <vt:lpstr>Slide 43</vt:lpstr>
    </vt:vector>
  </TitlesOfParts>
  <Company>Hewlett-Packard Company</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Yeats and Ireland</dc:title>
  <dc:creator>Amy</dc:creator>
  <cp:lastModifiedBy>Amy</cp:lastModifiedBy>
  <cp:revision>36</cp:revision>
  <dcterms:created xsi:type="dcterms:W3CDTF">2009-09-25T01:14:58Z</dcterms:created>
  <dcterms:modified xsi:type="dcterms:W3CDTF">2010-06-28T15:03:17Z</dcterms:modified>
</cp:coreProperties>
</file>